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e Estee" userId="eb8bac4b79daa567" providerId="LiveId" clId="{982FE28A-6295-47F7-ADC0-95EF6725C72F}"/>
    <pc:docChg chg="undo custSel modSld">
      <pc:chgData name="Estee Estee" userId="eb8bac4b79daa567" providerId="LiveId" clId="{982FE28A-6295-47F7-ADC0-95EF6725C72F}" dt="2021-01-26T01:09:49.885" v="637" actId="20577"/>
      <pc:docMkLst>
        <pc:docMk/>
      </pc:docMkLst>
      <pc:sldChg chg="modSp mod">
        <pc:chgData name="Estee Estee" userId="eb8bac4b79daa567" providerId="LiveId" clId="{982FE28A-6295-47F7-ADC0-95EF6725C72F}" dt="2021-01-26T01:09:49.885" v="637" actId="20577"/>
        <pc:sldMkLst>
          <pc:docMk/>
          <pc:sldMk cId="0" sldId="257"/>
        </pc:sldMkLst>
        <pc:spChg chg="mod">
          <ac:chgData name="Estee Estee" userId="eb8bac4b79daa567" providerId="LiveId" clId="{982FE28A-6295-47F7-ADC0-95EF6725C72F}" dt="2021-01-26T01:09:49.885" v="637" actId="20577"/>
          <ac:spMkLst>
            <pc:docMk/>
            <pc:sldMk cId="0" sldId="257"/>
            <ac:spMk id="117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5:03.995" v="409" actId="1076"/>
        <pc:sldMkLst>
          <pc:docMk/>
          <pc:sldMk cId="0" sldId="259"/>
        </pc:sldMkLst>
        <pc:spChg chg="mod">
          <ac:chgData name="Estee Estee" userId="eb8bac4b79daa567" providerId="LiveId" clId="{982FE28A-6295-47F7-ADC0-95EF6725C72F}" dt="2021-01-26T01:05:03.995" v="409" actId="1076"/>
          <ac:spMkLst>
            <pc:docMk/>
            <pc:sldMk cId="0" sldId="259"/>
            <ac:spMk id="122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48:43.296" v="14" actId="948"/>
        <pc:sldMkLst>
          <pc:docMk/>
          <pc:sldMk cId="0" sldId="260"/>
        </pc:sldMkLst>
        <pc:spChg chg="mod">
          <ac:chgData name="Estee Estee" userId="eb8bac4b79daa567" providerId="LiveId" clId="{982FE28A-6295-47F7-ADC0-95EF6725C72F}" dt="2021-01-26T00:48:43.296" v="14" actId="948"/>
          <ac:spMkLst>
            <pc:docMk/>
            <pc:sldMk cId="0" sldId="260"/>
            <ac:spMk id="124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4:27.346" v="400" actId="27636"/>
        <pc:sldMkLst>
          <pc:docMk/>
          <pc:sldMk cId="0" sldId="261"/>
        </pc:sldMkLst>
        <pc:spChg chg="mod">
          <ac:chgData name="Estee Estee" userId="eb8bac4b79daa567" providerId="LiveId" clId="{982FE28A-6295-47F7-ADC0-95EF6725C72F}" dt="2021-01-26T01:04:27.346" v="400" actId="27636"/>
          <ac:spMkLst>
            <pc:docMk/>
            <pc:sldMk cId="0" sldId="261"/>
            <ac:spMk id="126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4:15.322" v="398" actId="20577"/>
        <pc:sldMkLst>
          <pc:docMk/>
          <pc:sldMk cId="0" sldId="263"/>
        </pc:sldMkLst>
        <pc:spChg chg="mod">
          <ac:chgData name="Estee Estee" userId="eb8bac4b79daa567" providerId="LiveId" clId="{982FE28A-6295-47F7-ADC0-95EF6725C72F}" dt="2021-01-26T01:04:15.322" v="398" actId="20577"/>
          <ac:spMkLst>
            <pc:docMk/>
            <pc:sldMk cId="0" sldId="263"/>
            <ac:spMk id="129" creationId="{00000000-0000-0000-0000-000000000000}"/>
          </ac:spMkLst>
        </pc:spChg>
        <pc:spChg chg="mod">
          <ac:chgData name="Estee Estee" userId="eb8bac4b79daa567" providerId="LiveId" clId="{982FE28A-6295-47F7-ADC0-95EF6725C72F}" dt="2021-01-26T01:03:47.656" v="358" actId="14100"/>
          <ac:spMkLst>
            <pc:docMk/>
            <pc:sldMk cId="0" sldId="263"/>
            <ac:spMk id="130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49:08.124" v="18" actId="403"/>
        <pc:sldMkLst>
          <pc:docMk/>
          <pc:sldMk cId="0" sldId="265"/>
        </pc:sldMkLst>
        <pc:spChg chg="mod">
          <ac:chgData name="Estee Estee" userId="eb8bac4b79daa567" providerId="LiveId" clId="{982FE28A-6295-47F7-ADC0-95EF6725C72F}" dt="2021-01-26T00:49:08.124" v="18" actId="403"/>
          <ac:spMkLst>
            <pc:docMk/>
            <pc:sldMk cId="0" sldId="265"/>
            <ac:spMk id="134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3:33.787" v="357" actId="14100"/>
        <pc:sldMkLst>
          <pc:docMk/>
          <pc:sldMk cId="0" sldId="266"/>
        </pc:sldMkLst>
        <pc:spChg chg="mod">
          <ac:chgData name="Estee Estee" userId="eb8bac4b79daa567" providerId="LiveId" clId="{982FE28A-6295-47F7-ADC0-95EF6725C72F}" dt="2021-01-26T01:03:33.787" v="357" actId="14100"/>
          <ac:spMkLst>
            <pc:docMk/>
            <pc:sldMk cId="0" sldId="266"/>
            <ac:spMk id="136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3:14.422" v="356" actId="1076"/>
        <pc:sldMkLst>
          <pc:docMk/>
          <pc:sldMk cId="0" sldId="269"/>
        </pc:sldMkLst>
        <pc:picChg chg="mod">
          <ac:chgData name="Estee Estee" userId="eb8bac4b79daa567" providerId="LiveId" clId="{982FE28A-6295-47F7-ADC0-95EF6725C72F}" dt="2021-01-26T01:03:14.422" v="356" actId="1076"/>
          <ac:picMkLst>
            <pc:docMk/>
            <pc:sldMk cId="0" sldId="269"/>
            <ac:picMk id="145" creationId="{00000000-0000-0000-0000-000000000000}"/>
          </ac:picMkLst>
        </pc:picChg>
      </pc:sldChg>
      <pc:sldChg chg="modSp mod">
        <pc:chgData name="Estee Estee" userId="eb8bac4b79daa567" providerId="LiveId" clId="{982FE28A-6295-47F7-ADC0-95EF6725C72F}" dt="2021-01-26T01:03:04.203" v="354" actId="27636"/>
        <pc:sldMkLst>
          <pc:docMk/>
          <pc:sldMk cId="0" sldId="270"/>
        </pc:sldMkLst>
        <pc:spChg chg="mod">
          <ac:chgData name="Estee Estee" userId="eb8bac4b79daa567" providerId="LiveId" clId="{982FE28A-6295-47F7-ADC0-95EF6725C72F}" dt="2021-01-26T01:03:04.203" v="354" actId="27636"/>
          <ac:spMkLst>
            <pc:docMk/>
            <pc:sldMk cId="0" sldId="270"/>
            <ac:spMk id="147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2:48.124" v="352" actId="403"/>
        <pc:sldMkLst>
          <pc:docMk/>
          <pc:sldMk cId="0" sldId="272"/>
        </pc:sldMkLst>
        <pc:spChg chg="mod">
          <ac:chgData name="Estee Estee" userId="eb8bac4b79daa567" providerId="LiveId" clId="{982FE28A-6295-47F7-ADC0-95EF6725C72F}" dt="2021-01-26T01:02:48.124" v="352" actId="403"/>
          <ac:spMkLst>
            <pc:docMk/>
            <pc:sldMk cId="0" sldId="272"/>
            <ac:spMk id="151" creationId="{00000000-0000-0000-0000-000000000000}"/>
          </ac:spMkLst>
        </pc:spChg>
        <pc:spChg chg="mod">
          <ac:chgData name="Estee Estee" userId="eb8bac4b79daa567" providerId="LiveId" clId="{982FE28A-6295-47F7-ADC0-95EF6725C72F}" dt="2021-01-26T01:02:40.551" v="350" actId="14100"/>
          <ac:spMkLst>
            <pc:docMk/>
            <pc:sldMk cId="0" sldId="272"/>
            <ac:spMk id="152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1:33.825" v="338" actId="6549"/>
        <pc:sldMkLst>
          <pc:docMk/>
          <pc:sldMk cId="0" sldId="273"/>
        </pc:sldMkLst>
        <pc:spChg chg="mod">
          <ac:chgData name="Estee Estee" userId="eb8bac4b79daa567" providerId="LiveId" clId="{982FE28A-6295-47F7-ADC0-95EF6725C72F}" dt="2021-01-26T01:01:33.825" v="338" actId="6549"/>
          <ac:spMkLst>
            <pc:docMk/>
            <pc:sldMk cId="0" sldId="273"/>
            <ac:spMk id="153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1:05.906" v="318" actId="403"/>
        <pc:sldMkLst>
          <pc:docMk/>
          <pc:sldMk cId="0" sldId="274"/>
        </pc:sldMkLst>
        <pc:spChg chg="mod">
          <ac:chgData name="Estee Estee" userId="eb8bac4b79daa567" providerId="LiveId" clId="{982FE28A-6295-47F7-ADC0-95EF6725C72F}" dt="2021-01-26T01:01:05.906" v="318" actId="403"/>
          <ac:spMkLst>
            <pc:docMk/>
            <pc:sldMk cId="0" sldId="274"/>
            <ac:spMk id="155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0:59.780" v="315" actId="255"/>
        <pc:sldMkLst>
          <pc:docMk/>
          <pc:sldMk cId="0" sldId="275"/>
        </pc:sldMkLst>
        <pc:spChg chg="mod">
          <ac:chgData name="Estee Estee" userId="eb8bac4b79daa567" providerId="LiveId" clId="{982FE28A-6295-47F7-ADC0-95EF6725C72F}" dt="2021-01-26T01:00:59.780" v="315" actId="255"/>
          <ac:spMkLst>
            <pc:docMk/>
            <pc:sldMk cId="0" sldId="275"/>
            <ac:spMk id="157" creationId="{00000000-0000-0000-0000-000000000000}"/>
          </ac:spMkLst>
        </pc:spChg>
        <pc:spChg chg="mod">
          <ac:chgData name="Estee Estee" userId="eb8bac4b79daa567" providerId="LiveId" clId="{982FE28A-6295-47F7-ADC0-95EF6725C72F}" dt="2021-01-26T01:00:48.250" v="312" actId="948"/>
          <ac:spMkLst>
            <pc:docMk/>
            <pc:sldMk cId="0" sldId="275"/>
            <ac:spMk id="158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9:37.377" v="301" actId="255"/>
        <pc:sldMkLst>
          <pc:docMk/>
          <pc:sldMk cId="0" sldId="276"/>
        </pc:sldMkLst>
        <pc:spChg chg="mod">
          <ac:chgData name="Estee Estee" userId="eb8bac4b79daa567" providerId="LiveId" clId="{982FE28A-6295-47F7-ADC0-95EF6725C72F}" dt="2021-01-26T00:59:37.377" v="301" actId="255"/>
          <ac:spMkLst>
            <pc:docMk/>
            <pc:sldMk cId="0" sldId="276"/>
            <ac:spMk id="159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0:53.641" v="71" actId="27636"/>
          <ac:spMkLst>
            <pc:docMk/>
            <pc:sldMk cId="0" sldId="276"/>
            <ac:spMk id="160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0:04.785" v="308" actId="1076"/>
        <pc:sldMkLst>
          <pc:docMk/>
          <pc:sldMk cId="0" sldId="277"/>
        </pc:sldMkLst>
        <pc:spChg chg="mod">
          <ac:chgData name="Estee Estee" userId="eb8bac4b79daa567" providerId="LiveId" clId="{982FE28A-6295-47F7-ADC0-95EF6725C72F}" dt="2021-01-26T00:59:50.051" v="306" actId="20577"/>
          <ac:spMkLst>
            <pc:docMk/>
            <pc:sldMk cId="0" sldId="277"/>
            <ac:spMk id="161" creationId="{00000000-0000-0000-0000-000000000000}"/>
          </ac:spMkLst>
        </pc:spChg>
        <pc:spChg chg="mod">
          <ac:chgData name="Estee Estee" userId="eb8bac4b79daa567" providerId="LiveId" clId="{982FE28A-6295-47F7-ADC0-95EF6725C72F}" dt="2021-01-26T01:00:04.785" v="308" actId="1076"/>
          <ac:spMkLst>
            <pc:docMk/>
            <pc:sldMk cId="0" sldId="277"/>
            <ac:spMk id="163" creationId="{00000000-0000-0000-0000-000000000000}"/>
          </ac:spMkLst>
        </pc:spChg>
        <pc:picChg chg="mod">
          <ac:chgData name="Estee Estee" userId="eb8bac4b79daa567" providerId="LiveId" clId="{982FE28A-6295-47F7-ADC0-95EF6725C72F}" dt="2021-01-26T00:59:59.223" v="307" actId="1076"/>
          <ac:picMkLst>
            <pc:docMk/>
            <pc:sldMk cId="0" sldId="277"/>
            <ac:picMk id="162" creationId="{00000000-0000-0000-0000-000000000000}"/>
          </ac:picMkLst>
        </pc:picChg>
      </pc:sldChg>
      <pc:sldChg chg="modSp mod">
        <pc:chgData name="Estee Estee" userId="eb8bac4b79daa567" providerId="LiveId" clId="{982FE28A-6295-47F7-ADC0-95EF6725C72F}" dt="2021-01-26T01:07:20.705" v="411" actId="1076"/>
        <pc:sldMkLst>
          <pc:docMk/>
          <pc:sldMk cId="0" sldId="278"/>
        </pc:sldMkLst>
        <pc:spChg chg="mod">
          <ac:chgData name="Estee Estee" userId="eb8bac4b79daa567" providerId="LiveId" clId="{982FE28A-6295-47F7-ADC0-95EF6725C72F}" dt="2021-01-26T01:07:15.044" v="410" actId="1076"/>
          <ac:spMkLst>
            <pc:docMk/>
            <pc:sldMk cId="0" sldId="278"/>
            <ac:spMk id="164" creationId="{00000000-0000-0000-0000-000000000000}"/>
          </ac:spMkLst>
        </pc:spChg>
        <pc:spChg chg="mod">
          <ac:chgData name="Estee Estee" userId="eb8bac4b79daa567" providerId="LiveId" clId="{982FE28A-6295-47F7-ADC0-95EF6725C72F}" dt="2021-01-26T01:07:20.705" v="411" actId="1076"/>
          <ac:spMkLst>
            <pc:docMk/>
            <pc:sldMk cId="0" sldId="278"/>
            <ac:spMk id="165" creationId="{00000000-0000-0000-0000-000000000000}"/>
          </ac:spMkLst>
        </pc:spChg>
        <pc:picChg chg="mod">
          <ac:chgData name="Estee Estee" userId="eb8bac4b79daa567" providerId="LiveId" clId="{982FE28A-6295-47F7-ADC0-95EF6725C72F}" dt="2021-01-26T00:59:22.418" v="295" actId="1076"/>
          <ac:picMkLst>
            <pc:docMk/>
            <pc:sldMk cId="0" sldId="278"/>
            <ac:picMk id="166" creationId="{00000000-0000-0000-0000-000000000000}"/>
          </ac:picMkLst>
        </pc:picChg>
      </pc:sldChg>
      <pc:sldChg chg="modSp mod">
        <pc:chgData name="Estee Estee" userId="eb8bac4b79daa567" providerId="LiveId" clId="{982FE28A-6295-47F7-ADC0-95EF6725C72F}" dt="2021-01-26T00:54:42.722" v="230" actId="403"/>
        <pc:sldMkLst>
          <pc:docMk/>
          <pc:sldMk cId="0" sldId="279"/>
        </pc:sldMkLst>
        <pc:spChg chg="mod">
          <ac:chgData name="Estee Estee" userId="eb8bac4b79daa567" providerId="LiveId" clId="{982FE28A-6295-47F7-ADC0-95EF6725C72F}" dt="2021-01-26T00:54:42.722" v="230" actId="403"/>
          <ac:spMkLst>
            <pc:docMk/>
            <pc:sldMk cId="0" sldId="279"/>
            <ac:spMk id="167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4:30.041" v="227" actId="404"/>
          <ac:spMkLst>
            <pc:docMk/>
            <pc:sldMk cId="0" sldId="279"/>
            <ac:spMk id="168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9:01.370" v="291" actId="948"/>
        <pc:sldMkLst>
          <pc:docMk/>
          <pc:sldMk cId="0" sldId="280"/>
        </pc:sldMkLst>
        <pc:spChg chg="mod">
          <ac:chgData name="Estee Estee" userId="eb8bac4b79daa567" providerId="LiveId" clId="{982FE28A-6295-47F7-ADC0-95EF6725C72F}" dt="2021-01-26T00:55:01.889" v="237" actId="255"/>
          <ac:spMkLst>
            <pc:docMk/>
            <pc:sldMk cId="0" sldId="280"/>
            <ac:spMk id="169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9:01.370" v="291" actId="948"/>
          <ac:spMkLst>
            <pc:docMk/>
            <pc:sldMk cId="0" sldId="280"/>
            <ac:spMk id="170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5:10.067" v="240" actId="403"/>
        <pc:sldMkLst>
          <pc:docMk/>
          <pc:sldMk cId="0" sldId="281"/>
        </pc:sldMkLst>
        <pc:spChg chg="mod">
          <ac:chgData name="Estee Estee" userId="eb8bac4b79daa567" providerId="LiveId" clId="{982FE28A-6295-47F7-ADC0-95EF6725C72F}" dt="2021-01-26T00:55:10.067" v="240" actId="403"/>
          <ac:spMkLst>
            <pc:docMk/>
            <pc:sldMk cId="0" sldId="281"/>
            <ac:spMk id="171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5:15.620" v="243" actId="403"/>
        <pc:sldMkLst>
          <pc:docMk/>
          <pc:sldMk cId="0" sldId="282"/>
        </pc:sldMkLst>
        <pc:spChg chg="mod">
          <ac:chgData name="Estee Estee" userId="eb8bac4b79daa567" providerId="LiveId" clId="{982FE28A-6295-47F7-ADC0-95EF6725C72F}" dt="2021-01-26T00:55:15.620" v="243" actId="403"/>
          <ac:spMkLst>
            <pc:docMk/>
            <pc:sldMk cId="0" sldId="282"/>
            <ac:spMk id="173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2:29.241" v="161" actId="27636"/>
          <ac:spMkLst>
            <pc:docMk/>
            <pc:sldMk cId="0" sldId="282"/>
            <ac:spMk id="174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6:17.967" v="259" actId="120"/>
        <pc:sldMkLst>
          <pc:docMk/>
          <pc:sldMk cId="0" sldId="283"/>
        </pc:sldMkLst>
        <pc:spChg chg="mod">
          <ac:chgData name="Estee Estee" userId="eb8bac4b79daa567" providerId="LiveId" clId="{982FE28A-6295-47F7-ADC0-95EF6725C72F}" dt="2021-01-26T00:55:25.839" v="248" actId="255"/>
          <ac:spMkLst>
            <pc:docMk/>
            <pc:sldMk cId="0" sldId="283"/>
            <ac:spMk id="175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6:17.967" v="259" actId="120"/>
          <ac:spMkLst>
            <pc:docMk/>
            <pc:sldMk cId="0" sldId="283"/>
            <ac:spMk id="176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5:45.349" v="252" actId="14100"/>
          <ac:spMkLst>
            <pc:docMk/>
            <pc:sldMk cId="0" sldId="283"/>
            <ac:spMk id="179" creationId="{00000000-0000-0000-0000-000000000000}"/>
          </ac:spMkLst>
        </pc:spChg>
        <pc:picChg chg="mod">
          <ac:chgData name="Estee Estee" userId="eb8bac4b79daa567" providerId="LiveId" clId="{982FE28A-6295-47F7-ADC0-95EF6725C72F}" dt="2021-01-26T00:56:08.376" v="258" actId="1076"/>
          <ac:picMkLst>
            <pc:docMk/>
            <pc:sldMk cId="0" sldId="283"/>
            <ac:picMk id="177" creationId="{00000000-0000-0000-0000-000000000000}"/>
          </ac:picMkLst>
        </pc:picChg>
        <pc:picChg chg="mod">
          <ac:chgData name="Estee Estee" userId="eb8bac4b79daa567" providerId="LiveId" clId="{982FE28A-6295-47F7-ADC0-95EF6725C72F}" dt="2021-01-26T00:55:56.740" v="255" actId="14100"/>
          <ac:picMkLst>
            <pc:docMk/>
            <pc:sldMk cId="0" sldId="283"/>
            <ac:picMk id="178" creationId="{00000000-0000-0000-0000-000000000000}"/>
          </ac:picMkLst>
        </pc:picChg>
      </pc:sldChg>
      <pc:sldChg chg="modSp mod">
        <pc:chgData name="Estee Estee" userId="eb8bac4b79daa567" providerId="LiveId" clId="{982FE28A-6295-47F7-ADC0-95EF6725C72F}" dt="2021-01-26T00:56:41.911" v="264" actId="255"/>
        <pc:sldMkLst>
          <pc:docMk/>
          <pc:sldMk cId="0" sldId="284"/>
        </pc:sldMkLst>
        <pc:spChg chg="mod">
          <ac:chgData name="Estee Estee" userId="eb8bac4b79daa567" providerId="LiveId" clId="{982FE28A-6295-47F7-ADC0-95EF6725C72F}" dt="2021-01-26T00:56:41.911" v="264" actId="255"/>
          <ac:spMkLst>
            <pc:docMk/>
            <pc:sldMk cId="0" sldId="284"/>
            <ac:spMk id="180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7:57.006" v="281" actId="404"/>
        <pc:sldMkLst>
          <pc:docMk/>
          <pc:sldMk cId="0" sldId="285"/>
        </pc:sldMkLst>
        <pc:spChg chg="mod">
          <ac:chgData name="Estee Estee" userId="eb8bac4b79daa567" providerId="LiveId" clId="{982FE28A-6295-47F7-ADC0-95EF6725C72F}" dt="2021-01-26T00:56:53.443" v="268" actId="255"/>
          <ac:spMkLst>
            <pc:docMk/>
            <pc:sldMk cId="0" sldId="285"/>
            <ac:spMk id="184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7:38.764" v="280" actId="27636"/>
          <ac:spMkLst>
            <pc:docMk/>
            <pc:sldMk cId="0" sldId="285"/>
            <ac:spMk id="185" creationId="{00000000-0000-0000-0000-000000000000}"/>
          </ac:spMkLst>
        </pc:spChg>
        <pc:spChg chg="mod">
          <ac:chgData name="Estee Estee" userId="eb8bac4b79daa567" providerId="LiveId" clId="{982FE28A-6295-47F7-ADC0-95EF6725C72F}" dt="2021-01-26T00:57:57.006" v="281" actId="404"/>
          <ac:spMkLst>
            <pc:docMk/>
            <pc:sldMk cId="0" sldId="285"/>
            <ac:spMk id="186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8:09.964" v="283" actId="255"/>
        <pc:sldMkLst>
          <pc:docMk/>
          <pc:sldMk cId="0" sldId="286"/>
        </pc:sldMkLst>
        <pc:spChg chg="mod">
          <ac:chgData name="Estee Estee" userId="eb8bac4b79daa567" providerId="LiveId" clId="{982FE28A-6295-47F7-ADC0-95EF6725C72F}" dt="2021-01-26T00:58:09.964" v="283" actId="255"/>
          <ac:spMkLst>
            <pc:docMk/>
            <pc:sldMk cId="0" sldId="286"/>
            <ac:spMk id="188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7:33.412" v="420" actId="948"/>
        <pc:sldMkLst>
          <pc:docMk/>
          <pc:sldMk cId="0" sldId="287"/>
        </pc:sldMkLst>
        <pc:spChg chg="mod">
          <ac:chgData name="Estee Estee" userId="eb8bac4b79daa567" providerId="LiveId" clId="{982FE28A-6295-47F7-ADC0-95EF6725C72F}" dt="2021-01-26T01:07:33.412" v="420" actId="948"/>
          <ac:spMkLst>
            <pc:docMk/>
            <pc:sldMk cId="0" sldId="287"/>
            <ac:spMk id="191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1:07:49.508" v="423" actId="15"/>
        <pc:sldMkLst>
          <pc:docMk/>
          <pc:sldMk cId="0" sldId="288"/>
        </pc:sldMkLst>
        <pc:spChg chg="mod">
          <ac:chgData name="Estee Estee" userId="eb8bac4b79daa567" providerId="LiveId" clId="{982FE28A-6295-47F7-ADC0-95EF6725C72F}" dt="2021-01-26T00:58:19.718" v="286" actId="403"/>
          <ac:spMkLst>
            <pc:docMk/>
            <pc:sldMk cId="0" sldId="288"/>
            <ac:spMk id="192" creationId="{00000000-0000-0000-0000-000000000000}"/>
          </ac:spMkLst>
        </pc:spChg>
        <pc:spChg chg="mod">
          <ac:chgData name="Estee Estee" userId="eb8bac4b79daa567" providerId="LiveId" clId="{982FE28A-6295-47F7-ADC0-95EF6725C72F}" dt="2021-01-26T01:07:49.508" v="423" actId="15"/>
          <ac:spMkLst>
            <pc:docMk/>
            <pc:sldMk cId="0" sldId="288"/>
            <ac:spMk id="193" creationId="{00000000-0000-0000-0000-000000000000}"/>
          </ac:spMkLst>
        </pc:spChg>
      </pc:sldChg>
      <pc:sldChg chg="modSp mod">
        <pc:chgData name="Estee Estee" userId="eb8bac4b79daa567" providerId="LiveId" clId="{982FE28A-6295-47F7-ADC0-95EF6725C72F}" dt="2021-01-26T00:58:25.941" v="288" actId="403"/>
        <pc:sldMkLst>
          <pc:docMk/>
          <pc:sldMk cId="0" sldId="289"/>
        </pc:sldMkLst>
        <pc:spChg chg="mod">
          <ac:chgData name="Estee Estee" userId="eb8bac4b79daa567" providerId="LiveId" clId="{982FE28A-6295-47F7-ADC0-95EF6725C72F}" dt="2021-01-26T00:58:25.941" v="288" actId="403"/>
          <ac:spMkLst>
            <pc:docMk/>
            <pc:sldMk cId="0" sldId="289"/>
            <ac:spMk id="194" creationId="{00000000-0000-0000-0000-000000000000}"/>
          </ac:spMkLst>
        </pc:spChg>
      </pc:sldChg>
    </pc:docChg>
  </pc:docChgLst>
  <pc:docChgLst>
    <pc:chgData name="Estee Estee" userId="eb8bac4b79daa567" providerId="LiveId" clId="{9E560115-6068-4D78-8294-CAD032964B6B}"/>
    <pc:docChg chg="modSld">
      <pc:chgData name="Estee Estee" userId="eb8bac4b79daa567" providerId="LiveId" clId="{9E560115-6068-4D78-8294-CAD032964B6B}" dt="2021-01-26T01:11:10.601" v="2" actId="14100"/>
      <pc:docMkLst>
        <pc:docMk/>
      </pc:docMkLst>
      <pc:sldChg chg="modSp mod">
        <pc:chgData name="Estee Estee" userId="eb8bac4b79daa567" providerId="LiveId" clId="{9E560115-6068-4D78-8294-CAD032964B6B}" dt="2021-01-26T01:11:10.601" v="2" actId="14100"/>
        <pc:sldMkLst>
          <pc:docMk/>
          <pc:sldMk cId="0" sldId="275"/>
        </pc:sldMkLst>
        <pc:spChg chg="mod">
          <ac:chgData name="Estee Estee" userId="eb8bac4b79daa567" providerId="LiveId" clId="{9E560115-6068-4D78-8294-CAD032964B6B}" dt="2021-01-26T01:11:08.307" v="1" actId="14100"/>
          <ac:spMkLst>
            <pc:docMk/>
            <pc:sldMk cId="0" sldId="275"/>
            <ac:spMk id="157" creationId="{00000000-0000-0000-0000-000000000000}"/>
          </ac:spMkLst>
        </pc:spChg>
        <pc:spChg chg="mod">
          <ac:chgData name="Estee Estee" userId="eb8bac4b79daa567" providerId="LiveId" clId="{9E560115-6068-4D78-8294-CAD032964B6B}" dt="2021-01-26T01:11:10.601" v="2" actId="14100"/>
          <ac:spMkLst>
            <pc:docMk/>
            <pc:sldMk cId="0" sldId="275"/>
            <ac:spMk id="15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celex:52012DC0006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python-killing-of-2-new-brunswick-boys-baffles-experts-1.130264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thestar.com/news/canada/2016/11/09/jury-in-python-trial-urged-to-use-common-sense-while-reaching-verdict.html?li_source=LI&amp;li_medium=star_web_ymbii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a.europa.eu/Lists/ECADocuments/SR18_31/SR_ANIMAL_WELFARE_EN.pdf" TargetMode="External"/><Relationship Id="rId2" Type="http://schemas.openxmlformats.org/officeDocument/2006/relationships/hyperlink" Target="https://www.eurogroupforanimals.org/wp-content/uploads/Eurogroup-for-Animals-Exotic-Pet-Report-FINAL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eurogroupforanimals.org/exotic-pet-trade-urgently-needs-regulation-europe-needs-positive-lists" TargetMode="External"/><Relationship Id="rId5" Type="http://schemas.openxmlformats.org/officeDocument/2006/relationships/hyperlink" Target="http://www.issg.org/pdf/publications/GISP/Resources/McNeeley-etal-EN.pdf" TargetMode="External"/><Relationship Id="rId4" Type="http://schemas.openxmlformats.org/officeDocument/2006/relationships/hyperlink" Target="https://www.internationalnewsservices.com/stories-for-sale/eus-new-strategy-on-animal-welfar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ship.law.duke.edu/cgi/viewcontent.cgi?article=3457&amp;context=lcp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nimallaw.info/case/bennett-v-bennett" TargetMode="Externa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20.asmdc.org/press-releases/20180927-judges-will-now-consider-care-pets-divorce-proceedings" TargetMode="Externa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nypost.com/2015/09/05/cuckoo-millionaire-leaves-100k-nest-egg-to-her-32-cockatiels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rive.google.com/file/d/1NWAsRLHnMKj8KrnLID3dFvkKM6iwOxir/view?usp=sharing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helmsleytrust.org/" TargetMode="Externa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ru/books?id=WOcmCyAvhXMC" TargetMode="External"/><Relationship Id="rId2" Type="http://schemas.openxmlformats.org/officeDocument/2006/relationships/hyperlink" Target="https://www.insider.com/richest-pets-in-the-world-2018-11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dailytelegraph.com.au/newslocal/trust-fund-pets-are-rolling-in-it-as-owners-leave-huge-inheritances-to-their-furry-loved-ones/news-story/60092500747cb7090ec61f3499c7be3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vorcesource.com/research/dl/pets/99jun113.shtml" TargetMode="External"/><Relationship Id="rId3" Type="http://schemas.openxmlformats.org/officeDocument/2006/relationships/hyperlink" Target="https://cdn.ymaws.com/aaml.org/resource/collection/E659E002-5E35-4307-85CF-8E5195110F36/bones_of_contention-20-1.pdf" TargetMode="External"/><Relationship Id="rId7" Type="http://schemas.openxmlformats.org/officeDocument/2006/relationships/hyperlink" Target="https://www.animallaw.info/article/separation-custody-and-estate-planning-issues-relating-companion-animals" TargetMode="External"/><Relationship Id="rId2" Type="http://schemas.openxmlformats.org/officeDocument/2006/relationships/hyperlink" Target="https://academic.oup.com/lawfam/article/28/2/177/1019735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scholarlycommons.law.hofstra.edu/cgi/viewcontent.cgi?article=1556&amp;context=faculty_scholarship" TargetMode="External"/><Relationship Id="rId5" Type="http://schemas.openxmlformats.org/officeDocument/2006/relationships/hyperlink" Target="https://www.researchgate.net/publication/251327753_Beyond_the_Welfare_Principle" TargetMode="External"/><Relationship Id="rId4" Type="http://schemas.openxmlformats.org/officeDocument/2006/relationships/hyperlink" Target="https://www.jstor.org/stable/764202" TargetMode="External"/><Relationship Id="rId9" Type="http://schemas.openxmlformats.org/officeDocument/2006/relationships/hyperlink" Target="https://www.afgoetschel.com/de/downloads/legal-situation-of-animals-in-switzerland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ihmeerschweinchen.ch/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yersforanimalprotection.eu/country-profile/belgium/" TargetMode="External"/><Relationship Id="rId2" Type="http://schemas.openxmlformats.org/officeDocument/2006/relationships/hyperlink" Target="https://actnow.worldanimalprotection.ca/page/46533/action/1?modal=hide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ALL/?uri=CELEX:31992L0065" TargetMode="External"/><Relationship Id="rId7" Type="http://schemas.openxmlformats.org/officeDocument/2006/relationships/hyperlink" Target="https://eur-lex.europa.eu/LexUriServ/LexUriServ.do?uri=CONSLEG:2006R0865:20080225:EN:PDF" TargetMode="External"/><Relationship Id="rId2" Type="http://schemas.openxmlformats.org/officeDocument/2006/relationships/hyperlink" Target="https://www.coe.int/en/web/conventions/full-list/-/conventions/treaty/125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eur-lex.europa.eu/legal-content/EN/ALL/?uri=CELEX:31997R0338" TargetMode="External"/><Relationship Id="rId5" Type="http://schemas.openxmlformats.org/officeDocument/2006/relationships/hyperlink" Target="https://eur-lex.europa.eu/legal-content/GA/TXT/?uri=CELEX:32013R0139" TargetMode="External"/><Relationship Id="rId4" Type="http://schemas.openxmlformats.org/officeDocument/2006/relationships/hyperlink" Target="https://eur-lex.europa.eu/legal-content/EN/TXT/?qid=1417443504720&amp;uri=CELEX:32014R11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318320" y="5538240"/>
            <a:ext cx="6856920" cy="116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700" b="0" strike="noStrike" spc="-1">
                <a:solidFill>
                  <a:srgbClr val="FFFFFF"/>
                </a:solidFill>
                <a:latin typeface="Arial Rounded MT Bold"/>
                <a:ea typeface="DejaVu Sans"/>
              </a:rPr>
              <a:t>ANIMAL LAW</a:t>
            </a:r>
            <a:br/>
            <a:r>
              <a:rPr lang="ru-RU" sz="2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история, практика, перспективы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7080120" y="2278440"/>
            <a:ext cx="149940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4440" tIns="32040" rIns="64440" bIns="3204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FFFFFF"/>
                </a:solidFill>
                <a:latin typeface="Calibri"/>
                <a:ea typeface="DejaVu Sans"/>
              </a:rPr>
              <a:t>Лекция 7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07640" y="116640"/>
            <a:ext cx="892800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Европейская стратегия по защите и благополучию животных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70720" y="1052640"/>
            <a:ext cx="8692560" cy="563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Strategy for the Protection and Welfare of Animals 2012-2015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январе 2020 ЕС начинает разработку новой стратегии на базе выводов из реализации Стратегии 2012-2015, в которой должны быть предусмотрены:</a:t>
            </a:r>
            <a:endParaRPr lang="ru-RU" sz="20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образовательные и информационные инструменты для общественности о ключевой роли благополучия животных в поддержке их здоровья</a:t>
            </a:r>
            <a:endParaRPr lang="ru-RU" sz="20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информирование животноводческого сектора о необходимости рассматривать благополучие как интегральный элемент устойчивого производства животных</a:t>
            </a:r>
            <a:endParaRPr lang="ru-RU" sz="20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доработка законодательства с учетом последних научных и технических разработок в таких областях, как:</a:t>
            </a:r>
            <a:endParaRPr lang="ru-RU" sz="2000" b="0" strike="noStrike" spc="-1" dirty="0">
              <a:latin typeface="Arial"/>
            </a:endParaRPr>
          </a:p>
          <a:p>
            <a:pPr marL="1600200" lvl="3" indent="-2275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перевозка животных на большие расстояния</a:t>
            </a:r>
            <a:endParaRPr lang="ru-RU" b="0" strike="noStrike" spc="-1" dirty="0">
              <a:latin typeface="Arial"/>
            </a:endParaRPr>
          </a:p>
          <a:p>
            <a:pPr marL="1600200" lvl="3" indent="-2275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благополучие крупного рогатого скота возрастом свыше 6 месяцев</a:t>
            </a:r>
            <a:endParaRPr lang="ru-RU" b="0" strike="noStrike" spc="-1" dirty="0">
              <a:latin typeface="Arial"/>
            </a:endParaRPr>
          </a:p>
          <a:p>
            <a:pPr marL="1600200" lvl="3" indent="-2275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деятельность боен</a:t>
            </a:r>
            <a:endParaRPr lang="ru-RU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07640" y="116640"/>
            <a:ext cx="892800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9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Почему не стоит держать диких/экзотических питомцев?</a:t>
            </a:r>
            <a:endParaRPr lang="ru-RU" sz="29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270720" y="1047964"/>
            <a:ext cx="8692560" cy="5639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поддержка незаконных: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изъятия из естественной среды обитания</a:t>
            </a:r>
            <a:endParaRPr lang="ru-RU" sz="1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торговли и транспортировки </a:t>
            </a:r>
            <a:endParaRPr lang="ru-RU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сложности во	</a:t>
            </a:r>
            <a:r>
              <a:rPr lang="ru-RU" sz="20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спроизведения</a:t>
            </a: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необходимых условий содержания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угроза физическому и психическому благополучию животных</a:t>
            </a:r>
            <a:endParaRPr lang="ru-RU" sz="18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высокая смертность в результате несоответствующих условий содержания, убийства соседями, побегов (травмы и отравления, убийство полицией в целях предотвращения ущерба здоровью/жизни людей и др.)</a:t>
            </a:r>
            <a:endParaRPr lang="ru-RU" sz="16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генетические дефекты при искусственном разведении, несоответствующие питание, </a:t>
            </a:r>
            <a:endParaRPr lang="ru-RU" sz="16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вред от физического контакта с человеком</a:t>
            </a:r>
            <a:endParaRPr lang="ru-RU" sz="16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недостаточные возможности для движения (см вместо км)  </a:t>
            </a:r>
            <a:endParaRPr lang="ru-RU" sz="16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опасность для человеческого здоровья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зоонозы, эпидемии «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неэндемичных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» заболеваний в результате ввоза экзотов</a:t>
            </a:r>
            <a:endParaRPr lang="ru-RU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риск сокращения/исчезновения популяции данного вида в природе</a:t>
            </a:r>
            <a:endParaRPr lang="ru-RU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опасность превращения в инвазивный вид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природе</a:t>
            </a:r>
            <a:endParaRPr lang="ru-RU" sz="1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городах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(городских коммуникациях, улицах/помойках, домах и др.)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07640" y="116640"/>
            <a:ext cx="892800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9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Почему не стоит держать диких/экзотических питомцев?</a:t>
            </a:r>
            <a:endParaRPr lang="ru-RU" sz="2900" b="0" strike="noStrike" spc="-1">
              <a:latin typeface="Arial"/>
            </a:endParaRPr>
          </a:p>
        </p:txBody>
      </p:sp>
      <p:pic>
        <p:nvPicPr>
          <p:cNvPr id="138" name="Рисунок 4"/>
          <p:cNvPicPr/>
          <p:nvPr/>
        </p:nvPicPr>
        <p:blipFill>
          <a:blip r:embed="rId2"/>
          <a:stretch/>
        </p:blipFill>
        <p:spPr>
          <a:xfrm>
            <a:off x="98640" y="1484640"/>
            <a:ext cx="8939520" cy="446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3"/>
          <p:cNvPicPr/>
          <p:nvPr/>
        </p:nvPicPr>
        <p:blipFill>
          <a:blip r:embed="rId2"/>
          <a:stretch/>
        </p:blipFill>
        <p:spPr>
          <a:xfrm>
            <a:off x="251640" y="1196640"/>
            <a:ext cx="5183640" cy="358920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07640" y="116640"/>
            <a:ext cx="89280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u="sng" strike="noStrike" cap="small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Канада: 2 детей (4 и 6 лет) задушены сбежавшим питоном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1" name="Рисунок 2"/>
          <p:cNvPicPr/>
          <p:nvPr/>
        </p:nvPicPr>
        <p:blipFill>
          <a:blip r:embed="rId4"/>
          <a:stretch/>
        </p:blipFill>
        <p:spPr>
          <a:xfrm>
            <a:off x="3495960" y="3645000"/>
            <a:ext cx="5374440" cy="302328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5619600" y="1484640"/>
            <a:ext cx="3218040" cy="13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2013 г. – дети задушены, питон убит полицией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66320" y="5229360"/>
            <a:ext cx="321804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2016 г. - владелец питона</a:t>
            </a:r>
            <a:r>
              <a:rPr lang="ru-RU" sz="2800" b="0" strike="noStrike" spc="-1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ru-RU" sz="2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оправдан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9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Канада: численность диких животных, содержащихся в качестве питомцев</a:t>
            </a:r>
            <a:endParaRPr lang="ru-RU" sz="2900" b="0" strike="noStrike" spc="-1">
              <a:latin typeface="Arial"/>
            </a:endParaRPr>
          </a:p>
        </p:txBody>
      </p:sp>
      <p:pic>
        <p:nvPicPr>
          <p:cNvPr id="145" name="Объект 3"/>
          <p:cNvPicPr/>
          <p:nvPr/>
        </p:nvPicPr>
        <p:blipFill>
          <a:blip r:embed="rId2"/>
          <a:stretch/>
        </p:blipFill>
        <p:spPr>
          <a:xfrm>
            <a:off x="1941120" y="1106640"/>
            <a:ext cx="5275800" cy="563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4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Еще почитать про владение дикими/экзотами</a:t>
            </a:r>
            <a:endParaRPr lang="ru-RU" sz="3400" b="0" strike="noStrike" spc="-1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30480" y="1051560"/>
            <a:ext cx="8568000" cy="51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Volder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</a:t>
            </a: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McLennan S, Schmit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V. (2013).</a:t>
            </a:r>
            <a:r>
              <a:rPr lang="en-US" sz="24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en-US" sz="2400" b="0" i="1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Analysis of national legislation related to the keeping and sale of exotic pets in Europe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Eurogroup for Animals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Wojciechowski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J, ed. 2018.</a:t>
            </a:r>
            <a:r>
              <a:rPr lang="en-US" sz="24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en-US" sz="24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Animal welfare in the EU: closing the gap between ambitious goals and practical implementation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(pursuant to Article 287(4), second subparagraph,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TFEU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Special Report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European Union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doi: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10.2865/950259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2020.</a:t>
            </a:r>
            <a:r>
              <a:rPr lang="ru-RU" sz="24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en-US" sz="24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EU’s new Strategy on animal welfare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International News Services.com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McNeely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Mooney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HA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Neville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LE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Schei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PJ,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Waage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JK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eds. (2001).</a:t>
            </a:r>
            <a:r>
              <a:rPr lang="en-US" sz="24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en-US" sz="24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Global Strategy on Invasive Alien Species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IUCN on behalf of the Global Invasive Species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Programme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(2017). </a:t>
            </a:r>
            <a:r>
              <a:rPr lang="en-US" sz="24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6"/>
              </a:rPr>
              <a:t>Exotic pet trade urgently needs regulation: Europe needs “positive lists”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EUrogroup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for Animals. 27 February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1F7D7B"/>
                </a:solidFill>
                <a:latin typeface="Calibri"/>
                <a:ea typeface="DejaVu Sans"/>
              </a:rPr>
              <a:t>Судьбы животных и судьбы людей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CA8E22"/>
                </a:solidFill>
                <a:latin typeface="Calibri"/>
                <a:ea typeface="DejaVu Sans"/>
              </a:rPr>
              <a:t>Разводы, раздел имущества, страхование и наследование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850680" y="397440"/>
            <a:ext cx="6233400" cy="34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59560" y="116640"/>
            <a:ext cx="8638920" cy="1064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Судьбы животных и судьбы людей</a:t>
            </a:r>
            <a:br>
              <a:rPr dirty="0"/>
            </a:br>
            <a:r>
              <a:rPr lang="ru-RU" sz="2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при разводе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51640" y="1263721"/>
            <a:ext cx="8712000" cy="54045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 marL="343080" indent="-342000">
              <a:lnSpc>
                <a:spcPct val="110000"/>
              </a:lnSpc>
              <a:spcBef>
                <a:spcPts val="6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3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В мировой практике растет число судебный дел, в которых суд принимает во внимание, что владельцы считают своих животных в той или иной степени членами семьи </a:t>
            </a:r>
            <a:endParaRPr lang="ru-RU" sz="3000" b="0" strike="noStrike" spc="-1" dirty="0">
              <a:latin typeface="Arial"/>
            </a:endParaRPr>
          </a:p>
          <a:p>
            <a:pPr marL="743040" lvl="1" indent="-28476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некоторые судьи готовы рассматривать животных как промежуточную «субстанцию» между вещью и членом семьи именно с юридической точки зрения</a:t>
            </a:r>
            <a:endParaRPr lang="ru-RU" sz="2800" b="0" strike="noStrike" spc="-1" dirty="0">
              <a:latin typeface="Arial"/>
            </a:endParaRPr>
          </a:p>
          <a:p>
            <a:pPr marL="743040" lvl="1" indent="-28476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некоторые судьи готовы рассматривать:</a:t>
            </a:r>
            <a:endParaRPr lang="ru-RU" sz="2800" b="0" strike="noStrike" spc="-1" dirty="0">
              <a:latin typeface="Arial"/>
            </a:endParaRPr>
          </a:p>
          <a:p>
            <a:pPr marL="1296000" lvl="2" indent="-28728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совместное владение животным — нетипично для мировой практики раздела вещей после развода</a:t>
            </a:r>
            <a:endParaRPr lang="ru-RU" sz="2000" b="0" strike="noStrike" spc="-1" dirty="0">
              <a:latin typeface="Arial"/>
            </a:endParaRPr>
          </a:p>
          <a:p>
            <a:pPr marL="1728000" lvl="3" indent="-215280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как если бы у </a:t>
            </a:r>
            <a:r>
              <a:rPr lang="ru-RU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2х</a:t>
            </a: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чужих людей был в собственности один ТВ или общий диван</a:t>
            </a:r>
            <a:endParaRPr lang="ru-RU" b="0" strike="noStrike" spc="-1" dirty="0">
              <a:latin typeface="Arial"/>
            </a:endParaRPr>
          </a:p>
          <a:p>
            <a:pPr marL="1296000" lvl="2" indent="-287280">
              <a:lnSpc>
                <a:spcPct val="11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разделение функций и ответственности в рамках такого владения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59560" y="116640"/>
            <a:ext cx="8638920" cy="103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Тенденции семейного права </a:t>
            </a:r>
          </a:p>
          <a:p>
            <a:pPr algn="ctr">
              <a:lnSpc>
                <a:spcPct val="100000"/>
              </a:lnSpc>
            </a:pPr>
            <a:r>
              <a:rPr lang="ru-RU" sz="40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и судьбы животных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251640" y="1368000"/>
            <a:ext cx="8712000" cy="530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317"/>
              </a:spcBef>
              <a:buClr>
                <a:srgbClr val="1F7D7B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1F7D7B"/>
                </a:solidFill>
                <a:latin typeface="Calibri"/>
                <a:ea typeface="DejaVu Sans"/>
              </a:rPr>
              <a:t>Тенденция в семейном законодательстве и практике заключения брачных договоров - оговорки или доп. соглашения:</a:t>
            </a:r>
            <a:endParaRPr lang="ru-RU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об опеке над животными в случае развода</a:t>
            </a:r>
            <a:endParaRPr lang="ru-RU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о порядке встреч с животными, алиментов (!) и заботы о них</a:t>
            </a:r>
            <a:endParaRPr lang="ru-RU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т.ч. для различных современных форм брачных партнеств, имеющих свою специфику</a:t>
            </a:r>
            <a:endParaRPr lang="ru-RU" sz="22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чаще всего - в отношении собак или собак&amp;кошек</a:t>
            </a:r>
            <a:endParaRPr lang="ru-RU" sz="2200" b="0" strike="noStrike" spc="-1">
              <a:latin typeface="Arial"/>
            </a:endParaRPr>
          </a:p>
          <a:p>
            <a:pPr marL="1600200" lvl="3" indent="-22752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хомяки, попугаи, рыбки и др. всё еще не рассматриваются</a:t>
            </a:r>
            <a:endParaRPr lang="ru-RU" sz="20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необходим учет публичных интересов – например, учет судимости владельца по статьям о жестоком обращении, нарушении административных требований и др.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Аналогия: дети </a:t>
            </a:r>
            <a:r>
              <a:rPr lang="ru-RU" sz="36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и</a:t>
            </a: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животные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251640" y="1268640"/>
            <a:ext cx="8568000" cy="5183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  <a:buClr>
                <a:srgbClr val="1F7D7B"/>
              </a:buClr>
              <a:buFont typeface="Arial"/>
              <a:buChar char="•"/>
            </a:pPr>
            <a:r>
              <a:rPr lang="en-US" sz="2800" b="0" i="1" strike="noStrike" spc="-1">
                <a:solidFill>
                  <a:srgbClr val="1F7D7B"/>
                </a:solidFill>
                <a:latin typeface="Times New Roman"/>
                <a:ea typeface="DejaVu Sans"/>
              </a:rPr>
              <a:t>“</a:t>
            </a:r>
            <a:r>
              <a:rPr lang="ru-RU" sz="2800" b="0" i="1" strike="noStrike" spc="-1">
                <a:solidFill>
                  <a:srgbClr val="1F7D7B"/>
                </a:solidFill>
                <a:latin typeface="Times New Roman"/>
                <a:ea typeface="DejaVu Sans"/>
              </a:rPr>
              <a:t>…</a:t>
            </a:r>
            <a:r>
              <a:rPr lang="en-US" sz="2800" b="0" i="1" strike="noStrike" spc="-1">
                <a:solidFill>
                  <a:srgbClr val="1F7D7B"/>
                </a:solidFill>
                <a:latin typeface="Times New Roman"/>
                <a:ea typeface="DejaVu Sans"/>
              </a:rPr>
              <a:t>In the past two centuries, we have moved from a pattern of treating a child as a possession or a “thing” to be owned to a much more child-centered mode of analysis. Parallel with this, previously sharp rules have dissolved, and controlling legal standards have become less specific.” </a:t>
            </a:r>
            <a:endParaRPr lang="ru-RU" sz="2800" b="0" strike="noStrike" spc="-1">
              <a:latin typeface="Arial"/>
            </a:endParaRPr>
          </a:p>
          <a:p>
            <a:pPr marL="343080" indent="-342000" algn="r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Mnookin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R.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(1975)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Child-custody adjudication: judicial functions in the face of indeterminacy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Law and Contemporary Problems</a:t>
            </a:r>
            <a:r>
              <a:rPr lang="ru-RU" sz="18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39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226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-293</a:t>
            </a:r>
            <a:endParaRPr lang="ru-RU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8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F7D7B"/>
                </a:solidFill>
                <a:latin typeface="Calibri"/>
                <a:ea typeface="DejaVu Sans"/>
              </a:rPr>
              <a:t>в результате этого:</a:t>
            </a:r>
            <a:endParaRPr lang="ru-RU" sz="32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переход от жестких правил – к дифференцированному применению общих принципов права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22160" y="3643200"/>
            <a:ext cx="7771320" cy="212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cap="all" spc="-1" dirty="0">
                <a:solidFill>
                  <a:srgbClr val="E5B661"/>
                </a:solidFill>
                <a:latin typeface="Calibri"/>
                <a:ea typeface="DejaVu Sans"/>
              </a:rPr>
              <a:t>Оформление владения</a:t>
            </a:r>
            <a:r>
              <a:rPr lang="ru-RU" sz="3600" b="1" cap="all" spc="-1" dirty="0">
                <a:solidFill>
                  <a:srgbClr val="E5B661"/>
                </a:solidFill>
                <a:latin typeface="Calibri"/>
                <a:ea typeface="DejaVu Sans"/>
              </a:rPr>
              <a:t>. Судьбы питомцев в случае развода. </a:t>
            </a:r>
            <a:r>
              <a:rPr lang="ru-RU" sz="3600" b="1" strike="noStrike" cap="all" spc="-1" dirty="0">
                <a:solidFill>
                  <a:srgbClr val="E5B661"/>
                </a:solidFill>
                <a:latin typeface="Calibri"/>
                <a:ea typeface="DejaVu Sans"/>
              </a:rPr>
              <a:t>Наследование. Страхование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778680" y="2049480"/>
            <a:ext cx="777132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ru-RU" sz="2500" b="1" strike="noStrike" cap="small" spc="-1">
                <a:solidFill>
                  <a:srgbClr val="279D9A"/>
                </a:solidFill>
                <a:latin typeface="Calibri"/>
                <a:ea typeface="DejaVu Sans"/>
              </a:rPr>
              <a:t>история и современность</a:t>
            </a:r>
            <a:endParaRPr lang="ru-RU" sz="2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59560" y="0"/>
            <a:ext cx="8638920" cy="750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Животные и разводы: традиции </a:t>
            </a:r>
            <a:r>
              <a:rPr lang="ru-RU" sz="35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vs</a:t>
            </a:r>
            <a:r>
              <a:rPr lang="ru-RU" sz="35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 тенденции</a:t>
            </a:r>
            <a:endParaRPr lang="ru-RU" sz="3500" b="0" strike="noStrike" spc="-1" dirty="0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51640" y="750013"/>
            <a:ext cx="8712000" cy="59949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 marL="343080" indent="-342000">
              <a:lnSpc>
                <a:spcPct val="120000"/>
              </a:lnSpc>
              <a:buClr>
                <a:srgbClr val="1F7D7B"/>
              </a:buClr>
              <a:buFont typeface="Arial"/>
              <a:buChar char="•"/>
            </a:pPr>
            <a:r>
              <a:rPr lang="ru-RU" sz="9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Традиционно суды применяют принципы вещного права: </a:t>
            </a:r>
            <a:endParaRPr lang="ru-RU" sz="9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кто купил/кому подарили - тому и передаётся животное;</a:t>
            </a:r>
            <a:endParaRPr lang="ru-RU" sz="63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 договору (брачному, о разводе, </a:t>
            </a:r>
            <a:r>
              <a:rPr lang="ru-RU" sz="63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медиационному</a:t>
            </a: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соглашению):</a:t>
            </a:r>
            <a:endParaRPr lang="ru-RU" sz="6300" b="0" strike="noStrike" spc="-1" dirty="0">
              <a:latin typeface="Arial"/>
            </a:endParaRPr>
          </a:p>
          <a:p>
            <a:pPr marL="1296000" lvl="2" indent="-28728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63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...этот подход не учитывает особого характера животных как объекта собственности:</a:t>
            </a:r>
            <a:endParaRPr lang="ru-RU" sz="6300" b="0" strike="noStrike" spc="-1" dirty="0">
              <a:latin typeface="Arial"/>
            </a:endParaRPr>
          </a:p>
          <a:p>
            <a:pPr marL="2160000" lvl="4" indent="-21528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способность страдать и стремление избежать физического ущерба</a:t>
            </a:r>
            <a:endParaRPr lang="ru-RU" sz="6300" b="0" strike="noStrike" spc="-1" dirty="0">
              <a:latin typeface="Arial"/>
            </a:endParaRPr>
          </a:p>
          <a:p>
            <a:pPr marL="2160000" lvl="4" indent="-21528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формирование прочной эмоциональной связи между питомцем и его владельцем</a:t>
            </a:r>
            <a:endParaRPr lang="ru-RU" sz="63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32"/>
              </a:spcBef>
              <a:spcAft>
                <a:spcPts val="283"/>
              </a:spcAft>
              <a:buClr>
                <a:srgbClr val="1F7D7B"/>
              </a:buClr>
              <a:buFont typeface="Arial"/>
              <a:buChar char="•"/>
            </a:pPr>
            <a:r>
              <a:rPr lang="ru-RU" sz="9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Новый принцип - благополучие животного:</a:t>
            </a:r>
            <a:endParaRPr lang="ru-RU" sz="9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 аналогии с правами детей – «интересы ребенка»:</a:t>
            </a:r>
            <a:endParaRPr lang="ru-RU" sz="63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например, балльная система – у какой из сторон лучше условия</a:t>
            </a:r>
            <a:endParaRPr lang="ru-RU" sz="63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отличие от аналогов </a:t>
            </a:r>
            <a:r>
              <a:rPr lang="ru-RU" sz="3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(например, прав детей)</a:t>
            </a: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– не может учесть волю животного:</a:t>
            </a:r>
            <a:endParaRPr lang="ru-RU" sz="63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 кого из сторон сложилась наиболее тесная эмоциональная связь с животным</a:t>
            </a:r>
            <a:endParaRPr lang="ru-RU" sz="63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...но некоторые судьи находят такую аналогию неэтичной/аморальной</a:t>
            </a:r>
            <a:endParaRPr lang="ru-RU" sz="63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...некоторые судьи опасаются, что решения могут дойти до абсурда</a:t>
            </a:r>
            <a:endParaRPr lang="ru-RU" sz="63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 рассмотрения права на свидания и алименты для рыбок и муравьёв, законы о жестокости к мухам </a:t>
            </a:r>
            <a:endParaRPr lang="ru-RU" sz="63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другие юристы возражают им, что невозможно быть жестоким к своему дивану — но нормально нести ответственность за жестокость к живым существам</a:t>
            </a:r>
            <a:endParaRPr lang="ru-RU" sz="63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63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...вопрос об эмоциональной связи нескольких животных между собой не рассматривается</a:t>
            </a:r>
            <a:endParaRPr lang="ru-RU" sz="6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283"/>
              </a:spcAft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6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Судьбы животных и судьбы людей</a:t>
            </a:r>
            <a:endParaRPr lang="ru-RU" sz="46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251640" y="1152000"/>
            <a:ext cx="8712000" cy="5471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0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317"/>
              </a:spcBef>
              <a:buClr>
                <a:srgbClr val="1F7D7B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В 1995 г. - Первый окружной апелляционный суд штата Флорида </a:t>
            </a:r>
            <a:r>
              <a:rPr lang="ru-RU" sz="26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отменил</a:t>
            </a:r>
            <a:r>
              <a:rPr lang="ru-RU" sz="2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решение суда первой инстанции о предоставлении права бывшей супруги посещать собаку:</a:t>
            </a:r>
            <a:endParaRPr lang="ru-RU" sz="2600" b="0" strike="noStrike" spc="-1" dirty="0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Кэтрин было предоставлено право видеться с Родди каждые вторые выходные и каждое второе Рождество</a:t>
            </a:r>
            <a:endParaRPr lang="ru-RU" sz="2200" b="0" strike="noStrike" spc="-1" dirty="0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Кэтрин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Беннет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(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Kathryn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Bennet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) обратилась в суд за предписанием к своему бывшему супругу, Рональду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Грегу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Беннетту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(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Ronald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Greg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Bennett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) не чинить препятствий для свиданий с их общим псом Родди (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Roddy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), до брака принадлежавшим ее супругу и переданным под его опеку после развода</a:t>
            </a:r>
            <a:endParaRPr lang="ru-RU" sz="2200" b="0" strike="noStrike" spc="-1" dirty="0">
              <a:latin typeface="Arial"/>
            </a:endParaRPr>
          </a:p>
          <a:p>
            <a:pPr marL="864000" lvl="1" indent="-323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Суд посчитал, что:</a:t>
            </a:r>
            <a:endParaRPr lang="ru-RU" sz="2200" b="0" strike="noStrike" spc="-1" dirty="0">
              <a:latin typeface="Arial"/>
            </a:endParaRPr>
          </a:p>
          <a:p>
            <a:pPr marL="1296000" lvl="2" indent="-287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у Кэтрин нет права на такие встречи и что Родди, будучи собакой, является частной собственностью и принадлежит тому, кому собственность передана на основании законодательства штата</a:t>
            </a:r>
            <a:endParaRPr lang="ru-RU" sz="1700" b="0" strike="noStrike" spc="-1" dirty="0">
              <a:latin typeface="Arial"/>
            </a:endParaRPr>
          </a:p>
          <a:p>
            <a:pPr marL="1296000" lvl="2" indent="-2872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7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решения об опекунстве и визитах ведут к постоянным проблемам с реализацией и надзором по искам о детях и суд не должен принимать на себя ответственность за создание такой же ситуации с животными</a:t>
            </a:r>
            <a:endParaRPr lang="ru-RU" sz="17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59560" y="116640"/>
            <a:ext cx="8638920" cy="10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Животные и разводы:</a:t>
            </a:r>
            <a:r>
              <a:rPr lang="ru-RU" sz="32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3200" b="1" u="sng" strike="noStrike" cap="small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Новое калифорнийское законодательство</a:t>
            </a:r>
            <a:r>
              <a:rPr lang="ru-RU" sz="3200" b="1" strike="noStrike" cap="small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ru-RU" sz="32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- 2018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3"/>
          <a:stretch/>
        </p:blipFill>
        <p:spPr>
          <a:xfrm>
            <a:off x="514355" y="1498154"/>
            <a:ext cx="5687640" cy="5072760"/>
          </a:xfrm>
          <a:prstGeom prst="rect">
            <a:avLst/>
          </a:prstGeom>
          <a:ln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2736000" y="1409016"/>
            <a:ext cx="60476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1F7D7B"/>
                </a:solidFill>
                <a:latin typeface="Arial"/>
              </a:rPr>
              <a:t>Аналогичные законы были также приняты на Аляске (2017) и в штате Иллинойс (2016)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86340" y="4968000"/>
            <a:ext cx="7771320" cy="13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1F7D7B"/>
                </a:solidFill>
                <a:latin typeface="Calibri"/>
                <a:ea typeface="DejaVu Sans"/>
              </a:rPr>
              <a:t>Судьбы 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1" strike="noStrike" cap="all" spc="-1" dirty="0">
                <a:solidFill>
                  <a:srgbClr val="1F7D7B"/>
                </a:solidFill>
                <a:latin typeface="Calibri"/>
                <a:ea typeface="DejaVu Sans"/>
              </a:rPr>
              <a:t>животных и судьбы людей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2684629" y="5049627"/>
            <a:ext cx="59760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 dirty="0">
                <a:solidFill>
                  <a:srgbClr val="CA8E22"/>
                </a:solidFill>
                <a:latin typeface="Calibri"/>
                <a:ea typeface="DejaVu Sans"/>
              </a:rPr>
              <a:t>Болезнь и смерть владельца. «Кошачьи наследства»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2"/>
          <a:stretch/>
        </p:blipFill>
        <p:spPr>
          <a:xfrm>
            <a:off x="722160" y="360000"/>
            <a:ext cx="3119744" cy="404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259560" y="116640"/>
            <a:ext cx="863892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Животное-наследник? Не совсем...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288000" y="1296000"/>
            <a:ext cx="8531640" cy="532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2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4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пока </a:t>
            </a:r>
            <a:r>
              <a:rPr lang="ru-RU" sz="4000" b="0" strike="noStrike" spc="-1" dirty="0">
                <a:solidFill>
                  <a:srgbClr val="1D7F7D"/>
                </a:solidFill>
                <a:latin typeface="Calibri"/>
                <a:ea typeface="DejaVu Sans"/>
              </a:rPr>
              <a:t>животное</a:t>
            </a:r>
            <a:r>
              <a:rPr lang="ru-RU" sz="4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считается вещью, завещать ему деньги нельзя!</a:t>
            </a:r>
            <a:endParaRPr lang="ru-RU" sz="4000" b="0" strike="noStrike" spc="-1" dirty="0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нельзя указать его напрямую как наследника в завещании</a:t>
            </a:r>
            <a:endParaRPr lang="ru-RU" sz="3600" b="0" strike="noStrike" spc="-1" dirty="0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 же не завещаете свои деньги любимой подушечке или своему автомобилю</a:t>
            </a:r>
          </a:p>
          <a:p>
            <a:pPr marL="190800" lvl="1" indent="-216000"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4000" spc="-1" dirty="0">
                <a:solidFill>
                  <a:srgbClr val="1D7F7D"/>
                </a:solidFill>
                <a:latin typeface="Calibri"/>
                <a:ea typeface="DejaVu Sans"/>
              </a:rPr>
              <a:t>…а как тогда?</a:t>
            </a:r>
            <a:endParaRPr lang="ru-RU" sz="4000" b="0" strike="noStrike" spc="-1" dirty="0">
              <a:solidFill>
                <a:srgbClr val="1D7F7D"/>
              </a:solidFill>
              <a:latin typeface="Calibri"/>
              <a:ea typeface="DejaVu Sans"/>
            </a:endParaRPr>
          </a:p>
          <a:p>
            <a:pPr indent="-482400"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216000" lvl="1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</a:pPr>
            <a:endParaRPr lang="ru-RU" sz="2200" b="0" strike="noStrike" spc="-1" dirty="0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59560" y="116640"/>
            <a:ext cx="863892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передача денег на содержание животных </a:t>
            </a:r>
          </a:p>
          <a:p>
            <a:pPr algn="ctr">
              <a:lnSpc>
                <a:spcPct val="100000"/>
              </a:lnSpc>
            </a:pP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по наследству: 2 варианта</a:t>
            </a:r>
            <a:endParaRPr lang="ru-RU" sz="3800" b="0" strike="noStrike" spc="-1" dirty="0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324360" y="1512000"/>
            <a:ext cx="8531640" cy="496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6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2600" b="1" i="1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Опекун</a:t>
            </a:r>
            <a:r>
              <a:rPr lang="ru-RU" sz="2600" b="0" i="1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- </a:t>
            </a:r>
            <a:r>
              <a:rPr lang="ru-RU" sz="2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физическое лицо, которое станет опекуном и/или получит животное в собственность после смерти владельца</a:t>
            </a:r>
            <a:endParaRPr lang="ru-RU" sz="2600" b="0" strike="noStrike" spc="-1" dirty="0">
              <a:latin typeface="Arial"/>
              <a:ea typeface="Microsoft YaHei"/>
            </a:endParaRPr>
          </a:p>
          <a:p>
            <a:pPr marL="648000" lvl="2" indent="-2156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...а также деньги на его содержание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432000" lvl="1" indent="-21564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1" i="1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Трастовый фонд</a:t>
            </a:r>
            <a:r>
              <a:rPr lang="ru-RU" sz="2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для содержания животного в пользу того, кто будет заниматься его содержанием </a:t>
            </a:r>
            <a:r>
              <a:rPr lang="ru-RU" sz="2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(разрешены не везде)</a:t>
            </a:r>
            <a:endParaRPr lang="ru-RU" sz="2200" b="0" strike="noStrike" spc="-1" dirty="0">
              <a:latin typeface="Arial"/>
              <a:ea typeface="Microsoft YaHei"/>
            </a:endParaRPr>
          </a:p>
          <a:p>
            <a:pPr marL="432000" lvl="1" indent="-2156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Можно также составить прижизненное распоряжение для опеки над питомцем при жизни хозяина если он утратит способность заботится о нём</a:t>
            </a:r>
            <a:endParaRPr lang="ru-RU" sz="2400" b="0" strike="noStrike" spc="-1" dirty="0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9560" y="116640"/>
            <a:ext cx="863892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Особенности «кошачьего траста»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24360" y="1008000"/>
            <a:ext cx="8531640" cy="547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1F7D7B"/>
                </a:solidFill>
                <a:latin typeface="Calibri"/>
                <a:ea typeface="DejaVu Sans"/>
              </a:rPr>
              <a:t>устанавливается срок существования траста:</a:t>
            </a:r>
            <a:endParaRPr lang="ru-RU" sz="2400" b="0" strike="noStrike" spc="-1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обычно - срок жизни бенефициара + 21 год</a:t>
            </a:r>
            <a:endParaRPr lang="ru-RU" sz="2000" b="0" strike="noStrike" spc="-1">
              <a:latin typeface="Arial"/>
              <a:ea typeface="Microsoft YaHei"/>
            </a:endParaRPr>
          </a:p>
          <a:p>
            <a:pPr marL="343080" indent="-342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1F7D7B"/>
                </a:solidFill>
                <a:latin typeface="Calibri"/>
                <a:ea typeface="DejaVu Sans"/>
              </a:rPr>
              <a:t>животные и деньги на их содержание поступают в распоряжение траста</a:t>
            </a:r>
            <a:endParaRPr lang="ru-RU" sz="2400" b="0" strike="noStrike" spc="-1">
              <a:latin typeface="Arial"/>
              <a:ea typeface="Microsoft YaHei"/>
            </a:endParaRPr>
          </a:p>
          <a:p>
            <a:pPr marL="343080" indent="-342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1F7D7B"/>
                </a:solidFill>
                <a:latin typeface="Calibri"/>
                <a:ea typeface="DejaVu Sans"/>
              </a:rPr>
              <a:t>назначаются:</a:t>
            </a:r>
            <a:endParaRPr lang="ru-RU" sz="2400" b="0" strike="noStrike" spc="-1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попечитель траста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— тот, кто управляет деньгами траста в целях его создания</a:t>
            </a:r>
            <a:endParaRPr lang="ru-RU" sz="2200" b="0" strike="noStrike" spc="-1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бенефициар траста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— тот, кто будет ухаживать за животным и получать деньги на его содержание и уход за ним</a:t>
            </a:r>
            <a:endParaRPr lang="ru-RU" sz="22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если попечитель не исполняет свои обязанности, именно бенефициар вправе обратиться в суд за понуждением его к исполнению обязательств</a:t>
            </a:r>
            <a:endParaRPr lang="ru-RU" sz="20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во избежание злоупотреблений юристы рекомендуют не назначать одного человека одновременно и попечителем, и бенефициаром </a:t>
            </a:r>
            <a:endParaRPr lang="ru-RU" sz="2000" b="0" strike="noStrike" spc="-1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59560" y="116640"/>
            <a:ext cx="8638920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Особенности «кошачьего траста»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24360" y="1008000"/>
            <a:ext cx="8531640" cy="547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8500"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желательно учесть: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необходимость уплаты налогов на наследство</a:t>
            </a:r>
            <a:endParaRPr lang="ru-RU" b="0" strike="noStrike" spc="-1" dirty="0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возможную инфляцию</a:t>
            </a:r>
            <a:endParaRPr lang="ru-RU" b="0" strike="noStrike" spc="-1" dirty="0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рост медицинских расходов и, возможно, расходов на специальное питание с возрастом</a:t>
            </a:r>
            <a:endParaRPr lang="ru-RU" b="0" strike="noStrike" spc="-1" dirty="0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завещанная сумма будет слишком мала, её может не хватить</a:t>
            </a:r>
            <a:endParaRPr lang="ru-RU" b="0" strike="noStrike" spc="-1" dirty="0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будет непропорционально велика — другие наследники (особенно родственники) могут подать в суд и постараться оспорить её</a:t>
            </a:r>
            <a:r>
              <a:rPr lang="ru-RU" sz="1600" b="0" strike="noStrike" spc="-1" dirty="0">
                <a:latin typeface="Arial"/>
                <a:ea typeface="Microsoft YaHei"/>
              </a:rPr>
              <a:t> </a:t>
            </a:r>
          </a:p>
          <a:p>
            <a:pPr marL="343080" indent="-342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желательно предусмотреть промежуточные решения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чтобы животное могло быть под присмотром при возникновении каких-либо задержек или проблем с исполнением завещания</a:t>
            </a:r>
            <a:endParaRPr lang="ru-RU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необходимо предусмотреть, кому перейдёт оставшаяся сумма, если животное умрёт до исчерпания всех оставленных денег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 рекомендуется оставлять эти деньги ни бенефициару, ни попечителю, чтобы не создавать конфликта интересов (заинтересованности в смерти животного)</a:t>
            </a:r>
            <a:endParaRPr lang="ru-RU" sz="1600" b="0" strike="noStrike" spc="-1" dirty="0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«Кошачьи наследства»: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Leslie</a:t>
            </a: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ann</a:t>
            </a: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mandel</a:t>
            </a:r>
            <a:endParaRPr lang="ru-RU" sz="3800" b="0" strike="noStrike" spc="-1" dirty="0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3486822" y="949140"/>
            <a:ext cx="5183640" cy="2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632"/>
              </a:spcBef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дна из первых предпринимателей, использовавших для продвижения своего бизнеса прямые рассылки</a:t>
            </a:r>
            <a:endParaRPr lang="ru-RU" sz="22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r>
              <a:rPr lang="cs-CZ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По</a:t>
            </a:r>
            <a:r>
              <a:rPr lang="cs-CZ" sz="32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cs-CZ" sz="32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завещанию</a:t>
            </a:r>
            <a:r>
              <a:rPr lang="cs-CZ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(2015):</a:t>
            </a:r>
            <a:r>
              <a:rPr lang="cs-CZ" sz="3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endParaRPr lang="ru-RU" sz="3600" b="0" strike="noStrike" spc="-1" dirty="0">
              <a:latin typeface="Arial"/>
              <a:ea typeface="Microsoft YaHei"/>
            </a:endParaRPr>
          </a:p>
        </p:txBody>
      </p:sp>
      <p:pic>
        <p:nvPicPr>
          <p:cNvPr id="177" name="Рисунок 176"/>
          <p:cNvPicPr/>
          <p:nvPr/>
        </p:nvPicPr>
        <p:blipFill>
          <a:blip r:embed="rId3"/>
          <a:stretch/>
        </p:blipFill>
        <p:spPr>
          <a:xfrm>
            <a:off x="355320" y="3641145"/>
            <a:ext cx="4232160" cy="280764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177"/>
          <p:cNvPicPr/>
          <p:nvPr/>
        </p:nvPicPr>
        <p:blipFill>
          <a:blip r:embed="rId4"/>
          <a:stretch/>
        </p:blipFill>
        <p:spPr>
          <a:xfrm>
            <a:off x="355320" y="1320342"/>
            <a:ext cx="2295413" cy="1885195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4608000" y="2609636"/>
            <a:ext cx="4392000" cy="40860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spcBef>
                <a:spcPts val="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 dirty="0">
                <a:solidFill>
                  <a:srgbClr val="000000"/>
                </a:solidFill>
                <a:latin typeface="Calibri"/>
              </a:rPr>
              <a:t>создан трастовый фонд $100 000 для 32 попугайчиков, а оставшиеся средства - собаке Фрости (Frosty) и коту Кики (Kiki)</a:t>
            </a:r>
            <a:endParaRPr lang="ru-RU" sz="1800" b="0" strike="noStrike" spc="-1" dirty="0">
              <a:latin typeface="Arial"/>
              <a:ea typeface="Microsoft YaHei"/>
            </a:endParaRPr>
          </a:p>
          <a:p>
            <a:pPr marL="216000" indent="-215640">
              <a:lnSpc>
                <a:spcPct val="100000"/>
              </a:lnSpc>
              <a:spcBef>
                <a:spcPts val="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 dirty="0">
                <a:solidFill>
                  <a:srgbClr val="000000"/>
                </a:solidFill>
                <a:latin typeface="Calibri"/>
              </a:rPr>
              <a:t>попечителем фонда назначен пасынок покойной</a:t>
            </a:r>
            <a:endParaRPr lang="ru-RU" sz="1800" b="0" strike="noStrike" spc="-1" dirty="0">
              <a:latin typeface="Arial"/>
              <a:ea typeface="Microsoft YaHei"/>
            </a:endParaRPr>
          </a:p>
          <a:p>
            <a:pPr marL="216000" indent="-215640">
              <a:lnSpc>
                <a:spcPct val="100000"/>
              </a:lnSpc>
              <a:spcBef>
                <a:spcPts val="6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 dirty="0">
                <a:solidFill>
                  <a:srgbClr val="000000"/>
                </a:solidFill>
                <a:latin typeface="Calibri"/>
              </a:rPr>
              <a:t>оставлены исключительно подробные указания, как они должны содержаться</a:t>
            </a:r>
            <a:endParaRPr lang="ru-RU" sz="1800" b="0" strike="noStrike" spc="-1" dirty="0">
              <a:latin typeface="Arial"/>
              <a:ea typeface="Microsoft YaHei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</a:rPr>
              <a:t>до конца своего естественного существования им должно быть обеспечено:</a:t>
            </a:r>
            <a:endParaRPr lang="ru-RU" sz="1600" b="0" strike="noStrike" spc="-1" dirty="0">
              <a:latin typeface="Arial"/>
              <a:ea typeface="Microsoft YaHei"/>
            </a:endParaRPr>
          </a:p>
          <a:p>
            <a:pPr marL="648000" lvl="2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 dirty="0">
                <a:solidFill>
                  <a:srgbClr val="000000"/>
                </a:solidFill>
                <a:latin typeface="Calibri"/>
              </a:rPr>
              <a:t>либо пребывание в вольере в её 4-х миллионном поместье В Ист Хэмптоне (East Hampton)</a:t>
            </a:r>
            <a:endParaRPr lang="ru-RU" sz="1500" b="0" strike="noStrike" spc="-1" dirty="0">
              <a:latin typeface="Arial"/>
              <a:ea typeface="Microsoft YaHei"/>
            </a:endParaRPr>
          </a:p>
          <a:p>
            <a:pPr marL="648000" lvl="2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 dirty="0">
                <a:solidFill>
                  <a:srgbClr val="000000"/>
                </a:solidFill>
                <a:latin typeface="Calibri"/>
              </a:rPr>
              <a:t>либо перемещение в  защищенное место аналогичного размера</a:t>
            </a:r>
            <a:endParaRPr lang="ru-RU" sz="1500" b="0" strike="noStrike" spc="-1" dirty="0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«Кошачьи наследства»: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Leslie</a:t>
            </a: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ann</a:t>
            </a: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mandel</a:t>
            </a:r>
            <a:endParaRPr lang="ru-RU" sz="3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Первые 2 страницы завещания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Полная версия </a:t>
            </a:r>
            <a:r>
              <a:rPr lang="ru-RU" sz="1600" b="1" u="sng" strike="noStrike" cap="small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здесь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81" name="Рисунок 180"/>
          <p:cNvPicPr/>
          <p:nvPr/>
        </p:nvPicPr>
        <p:blipFill>
          <a:blip r:embed="rId3"/>
          <a:stretch/>
        </p:blipFill>
        <p:spPr>
          <a:xfrm>
            <a:off x="581400" y="3534120"/>
            <a:ext cx="3004920" cy="240264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181"/>
          <p:cNvPicPr/>
          <p:nvPr/>
        </p:nvPicPr>
        <p:blipFill>
          <a:blip r:embed="rId4"/>
          <a:srcRect b="20817"/>
          <a:stretch/>
        </p:blipFill>
        <p:spPr>
          <a:xfrm>
            <a:off x="351360" y="1268640"/>
            <a:ext cx="4205160" cy="5477400"/>
          </a:xfrm>
          <a:prstGeom prst="rect">
            <a:avLst/>
          </a:prstGeom>
          <a:ln>
            <a:noFill/>
          </a:ln>
        </p:spPr>
      </p:pic>
      <p:pic>
        <p:nvPicPr>
          <p:cNvPr id="183" name="Рисунок 182"/>
          <p:cNvPicPr/>
          <p:nvPr/>
        </p:nvPicPr>
        <p:blipFill>
          <a:blip r:embed="rId5"/>
          <a:srcRect b="21000"/>
          <a:stretch/>
        </p:blipFill>
        <p:spPr>
          <a:xfrm>
            <a:off x="4615200" y="1278720"/>
            <a:ext cx="4168440" cy="541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1F7D7B"/>
                </a:solidFill>
                <a:latin typeface="Calibri"/>
                <a:ea typeface="DejaVu Sans"/>
              </a:rPr>
              <a:t>Оформление прав на животное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CA8E22"/>
                </a:solidFill>
                <a:latin typeface="Calibri"/>
                <a:ea typeface="DejaVu Sans"/>
              </a:rPr>
              <a:t>Законодательство и примеры реализации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44000" y="116640"/>
            <a:ext cx="8927640" cy="8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«Кошачьи наследства»: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Leona</a:t>
            </a: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Hemsley</a:t>
            </a:r>
            <a:r>
              <a:rPr lang="ru-RU" sz="38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 &amp; </a:t>
            </a:r>
            <a:r>
              <a:rPr lang="ru-RU" sz="3800" b="1" strike="noStrike" cap="small" spc="-1" dirty="0" err="1">
                <a:solidFill>
                  <a:srgbClr val="CA8E22"/>
                </a:solidFill>
                <a:latin typeface="Calibri"/>
                <a:ea typeface="DejaVu Sans"/>
              </a:rPr>
              <a:t>Trouble</a:t>
            </a:r>
            <a:endParaRPr lang="ru-RU" sz="3800" b="0" strike="noStrike" spc="-1" dirty="0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744000" y="1284270"/>
            <a:ext cx="5236176" cy="1664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49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Одиозная бизнес-вумен, жестко управлявщая гостиничной империей мужа, и её самая богатая мальтийская болонка в мире</a:t>
            </a:r>
            <a:endParaRPr lang="ru-RU" sz="20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349"/>
              </a:spcBef>
            </a:pPr>
            <a:r>
              <a:rPr lang="cs-CZ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По </a:t>
            </a:r>
            <a:r>
              <a:rPr lang="cs-CZ" sz="32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</a:rPr>
              <a:t>завещанию</a:t>
            </a:r>
            <a:r>
              <a:rPr lang="cs-CZ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(2007):</a:t>
            </a:r>
            <a:r>
              <a:rPr lang="cs-CZ" sz="3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endParaRPr lang="ru-RU" sz="3600" b="0" strike="noStrike" spc="-1" dirty="0">
              <a:latin typeface="Arial"/>
              <a:ea typeface="Microsoft YaHei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652536" y="2949010"/>
            <a:ext cx="5327640" cy="3792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strike="noStrike" spc="-1" dirty="0">
                <a:latin typeface="Calibri"/>
                <a:ea typeface="Microsoft YaHei"/>
              </a:rPr>
              <a:t>Внуки и создан благотворительный фонд  </a:t>
            </a:r>
            <a:r>
              <a:rPr lang="cs-CZ" sz="1600" b="0" u="sng" strike="noStrike" spc="-1" dirty="0">
                <a:solidFill>
                  <a:srgbClr val="8D281E"/>
                </a:solidFill>
                <a:uFillTx/>
                <a:latin typeface="Calibri"/>
                <a:ea typeface="Microsoft YaHei"/>
                <a:hlinkClick r:id="rId2"/>
              </a:rPr>
              <a:t>Leona M. and Harry B. Helmsley Charitable Trust</a:t>
            </a:r>
            <a:r>
              <a:rPr lang="cs-CZ" sz="1600" b="0" strike="noStrike" spc="-1" dirty="0">
                <a:solidFill>
                  <a:srgbClr val="8D281E"/>
                </a:solidFill>
                <a:latin typeface="Calibri"/>
                <a:ea typeface="Microsoft YaHei"/>
              </a:rPr>
              <a:t>с</a:t>
            </a:r>
            <a:r>
              <a:rPr lang="cs-CZ" sz="16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капиталом ~$4 млрд. для помощи животным (собакам)</a:t>
            </a:r>
            <a:endParaRPr lang="ru-RU" sz="1600" b="0" strike="noStrike" spc="-1" dirty="0">
              <a:latin typeface="Calibri"/>
              <a:ea typeface="Microsoft YaHei"/>
            </a:endParaRPr>
          </a:p>
          <a:p>
            <a:pPr marL="432000" lvl="1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для содержания болонки созан трастовый фонд в $12 000</a:t>
            </a:r>
            <a:endParaRPr lang="ru-RU" sz="1500" b="0" strike="noStrike" spc="-1" dirty="0">
              <a:latin typeface="Calibri"/>
              <a:ea typeface="Microsoft YaHei"/>
            </a:endParaRPr>
          </a:p>
          <a:p>
            <a:pPr marL="648000" lvl="2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позднее суд сократил сумму до $2 000, посчитав исходную сумму сильно завышенной для нужд собаки</a:t>
            </a:r>
            <a:endParaRPr lang="ru-RU" sz="1300" b="0" strike="noStrike" spc="-1" dirty="0">
              <a:latin typeface="Calibri"/>
              <a:ea typeface="Microsoft YaHei"/>
            </a:endParaRPr>
          </a:p>
          <a:p>
            <a:pPr marL="648000" lvl="2" indent="-21564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оставшиеся $10 000 были разделены между трастовым фондом ($4 000) и теми внуками, кто не получил денег по завещанию ($6 000)</a:t>
            </a:r>
            <a:endParaRPr lang="ru-RU" sz="1300" b="0" strike="noStrike" spc="-1" dirty="0">
              <a:latin typeface="Calibri"/>
              <a:ea typeface="Microsoft YaHei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суд также установил, что благотворительный фонд в своей деятельности не подчиняется никаким документам, не являющимся документами фонда </a:t>
            </a:r>
            <a:endParaRPr lang="ru-RU" sz="1600" b="0" strike="noStrike" spc="-1" dirty="0">
              <a:latin typeface="Calibri"/>
              <a:ea typeface="Microsoft YaHei"/>
            </a:endParaRPr>
          </a:p>
          <a:p>
            <a:pPr marL="216000" indent="-2156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6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Трабл умерла в возрасте 12 лет в декабре 2010 г.</a:t>
            </a:r>
            <a:endParaRPr lang="ru-RU" sz="1600" b="0" strike="noStrike" spc="-1" dirty="0">
              <a:latin typeface="Calibri"/>
              <a:ea typeface="Microsoft YaHei"/>
            </a:endParaRPr>
          </a:p>
          <a:p>
            <a:pPr marL="432000" lvl="1" indent="-21564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оставшиеся средства остались в трастовом фонде и сейчас используются для целей фонда</a:t>
            </a:r>
            <a:endParaRPr lang="ru-RU" sz="1400" b="0" strike="noStrike" spc="-1" dirty="0">
              <a:latin typeface="Calibri"/>
              <a:ea typeface="Microsoft YaHei"/>
            </a:endParaRPr>
          </a:p>
        </p:txBody>
      </p:sp>
      <p:pic>
        <p:nvPicPr>
          <p:cNvPr id="187" name="Рисунок 186"/>
          <p:cNvPicPr/>
          <p:nvPr/>
        </p:nvPicPr>
        <p:blipFill>
          <a:blip r:embed="rId3"/>
          <a:stretch/>
        </p:blipFill>
        <p:spPr>
          <a:xfrm>
            <a:off x="276840" y="1091520"/>
            <a:ext cx="3250800" cy="53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59560" y="116640"/>
            <a:ext cx="8638920" cy="9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5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Что еще почитать про «Кошачьи наследства»</a:t>
            </a:r>
            <a:endParaRPr lang="ru-RU" sz="3500" b="0" strike="noStrike" spc="-1" dirty="0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251640" y="1584000"/>
            <a:ext cx="8568000" cy="48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Vanderberg M (2018). </a:t>
            </a:r>
            <a:r>
              <a:rPr lang="cs-CZ" sz="2400" b="0" u="sng" strike="noStrike" spc="-1">
                <a:solidFill>
                  <a:srgbClr val="813709"/>
                </a:solidFill>
                <a:uFillTx/>
                <a:latin typeface="Calibri"/>
                <a:ea typeface="DejaVu Sans"/>
                <a:hlinkClick r:id="rId2"/>
              </a:rPr>
              <a:t>8 pets who inherited a fortune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cs-CZ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INSIDER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28 November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Valles MA (2008). </a:t>
            </a:r>
            <a:r>
              <a:rPr lang="cs-CZ" sz="2400" b="0" i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Your complete guide to leaving an inheritance for your children and others: What you need to know explained simply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Atlantic Publishing Company</a:t>
            </a:r>
            <a:endParaRPr lang="ru-RU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Bell A (2014). </a:t>
            </a:r>
            <a:r>
              <a:rPr lang="cs-CZ" sz="24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Trust fund pets are rolling in it as owners leave huge inheritances to their furry loved ones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cs-CZ" sz="24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The Daily Telegraph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5 December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59560" y="116640"/>
            <a:ext cx="863892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1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Еще почитать про судьбы животных и судьбы людей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51640" y="1152000"/>
            <a:ext cx="8568000" cy="53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Rook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D. (2014). </a:t>
            </a:r>
            <a:r>
              <a:rPr lang="en-US" sz="29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Who Gets Charlie? The Emergence of Pet Custody Disputes in Family Law: Adapting Theoretical Tools from Child Law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 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International Journal of Law, Policy and the Family.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28(2): 177–193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Britton AH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(2006)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Bones of contention: custody of family pets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Journal of American Academy of Matrimonial Lawyers</a:t>
            </a:r>
            <a:r>
              <a:rPr lang="ru-RU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20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1–38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Eekelaar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J.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(1986)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en-US" sz="29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The emergence of children’s rights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Oxford Journal of Legal Studies</a:t>
            </a:r>
            <a:r>
              <a:rPr lang="ru-RU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161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-1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82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Eekelaar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J. (2002)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Beyond the welfare principle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Child and Family Law</a:t>
            </a:r>
            <a:r>
              <a:rPr lang="ru-RU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Quarterly</a:t>
            </a:r>
            <a:r>
              <a:rPr lang="ru-RU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14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237–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49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Gregory JD. (2010)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6"/>
              </a:rPr>
              <a:t>Pet Custody: Distorting Language and the Law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Family Law Quarterly</a:t>
            </a:r>
            <a:r>
              <a:rPr lang="ru-RU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44: 35–64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Huss R. (2003)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Separation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,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custody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,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and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estate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planning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issues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relating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to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companion</a:t>
            </a:r>
            <a:r>
              <a:rPr lang="ru-RU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 </a:t>
            </a:r>
            <a:r>
              <a:rPr lang="ru-RU" sz="2900" b="0" strike="noStrike" spc="-1" dirty="0" err="1">
                <a:solidFill>
                  <a:srgbClr val="8D281E"/>
                </a:solidFill>
                <a:latin typeface="Calibri"/>
                <a:ea typeface="DejaVu Sans"/>
                <a:hlinkClick r:id="rId7"/>
              </a:rPr>
              <a:t>animals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University of Colorado Law Review. 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74: 181–240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Lerner P. (2010). With whom will the dog remain? On the meaning of the “Good of the Animal” in Israeli Family Custodial Disputes.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Journal of Animal Law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6: 105–30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MacCormick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N. (1982).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Children’s rights: a test case for theories of rights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- in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MacCormick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N, ed. Legal Right and Social Democracy, Oxford: Clarendon Press,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ch.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8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Morgan L. (1999). </a:t>
            </a:r>
            <a:r>
              <a:rPr lang="en-US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8"/>
              </a:rPr>
              <a:t>Who gets fluffy? Division of pets in divorce cases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Divorce Litigation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11: 113. 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Kayasseh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EMM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(2011). </a:t>
            </a:r>
            <a:r>
              <a:rPr lang="en-US" sz="2900" b="0" strike="noStrike" spc="-1" dirty="0">
                <a:solidFill>
                  <a:srgbClr val="8D281E"/>
                </a:solidFill>
                <a:latin typeface="Calibri"/>
                <a:ea typeface="DejaVu Sans"/>
                <a:hlinkClick r:id="rId9"/>
              </a:rPr>
              <a:t>The legal situation of animals in Switzerland: two steps forward, one step back – many steps to go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r>
              <a:rPr lang="en-US" sz="29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Journal of Animal Law</a:t>
            </a:r>
            <a:r>
              <a:rPr lang="en-US" sz="2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7: 1–42</a:t>
            </a:r>
            <a:endParaRPr lang="ru-RU" sz="2900" b="0" strike="noStrike" spc="-1" dirty="0">
              <a:latin typeface="Arial"/>
              <a:ea typeface="Microsoft YaHei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259560" y="116640"/>
            <a:ext cx="86389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Страхование животных</a:t>
            </a:r>
            <a:endParaRPr lang="ru-RU" sz="4400" b="0" strike="noStrike" spc="-1" dirty="0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88000" y="1080000"/>
            <a:ext cx="8568000" cy="54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Идея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медицинского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страхования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сегодня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не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распространяется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на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животных</a:t>
            </a:r>
            <a:endParaRPr lang="ru-RU" sz="28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00000"/>
              </a:lnSpc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Исторических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животных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страховали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как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вещь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, в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терминах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гражданского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права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(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общего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страхового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права</a:t>
            </a:r>
            <a:r>
              <a:rPr lang="en-US" sz="28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):</a:t>
            </a:r>
            <a:endParaRPr lang="ru-RU" sz="2800" b="0" strike="noStrike" spc="-1" dirty="0">
              <a:latin typeface="Arial"/>
              <a:ea typeface="Microsoft YaHei"/>
            </a:endParaRPr>
          </a:p>
          <a:p>
            <a:pPr marL="889200" lvl="2" indent="-216000"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начинались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страхования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с/х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животных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889200" lvl="2" indent="-216000"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подобно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тому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как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страхуете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машину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889200" lvl="2" indent="-216000"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страхуемые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риски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ru-RU" sz="2400" b="0" strike="noStrike" spc="-1" dirty="0">
              <a:latin typeface="Arial"/>
              <a:ea typeface="Microsoft YaHei"/>
            </a:endParaRPr>
          </a:p>
          <a:p>
            <a:pPr marL="1105200" lvl="3" indent="-216000"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ущерб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нанесенный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животному</a:t>
            </a:r>
            <a:endParaRPr lang="ru-RU" sz="2000" b="0" strike="noStrike" spc="-1" dirty="0">
              <a:latin typeface="Arial"/>
              <a:ea typeface="Microsoft YaHei"/>
            </a:endParaRPr>
          </a:p>
          <a:p>
            <a:pPr marL="1105200" lvl="3" indent="-216000">
              <a:spcBef>
                <a:spcPts val="632"/>
              </a:spcBef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ответственность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перед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третьими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лицами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ущерб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нанесенный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животным</a:t>
            </a:r>
            <a:endParaRPr lang="ru-RU" sz="2000" b="0" strike="noStrike" spc="-1" dirty="0">
              <a:latin typeface="Arial"/>
              <a:ea typeface="Microsoft YaHei"/>
            </a:endParaRPr>
          </a:p>
          <a:p>
            <a:pPr marL="343080" indent="-342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endParaRPr lang="ru-RU" sz="2000" b="0" strike="noStrike" spc="-1" dirty="0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59560" y="116640"/>
            <a:ext cx="86389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Страхование животных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88000" y="1008000"/>
            <a:ext cx="8568000" cy="554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1F7D7B"/>
                </a:solidFill>
                <a:latin typeface="Calibri"/>
                <a:ea typeface="DejaVu Sans"/>
              </a:rPr>
              <a:t>У людей медицинская страховка включает в себя также концепции, разработанные в праве социального обеспечения (социального / медицинского страхования):</a:t>
            </a:r>
            <a:endParaRPr lang="ru-RU" sz="2200" b="0" strike="noStrike" spc="-1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покрывает медицинские расходы и ряд других рисков</a:t>
            </a:r>
            <a:endParaRPr lang="ru-RU" sz="20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для питомцев такими “другими рисками” в частных страховках сегодня бывают: 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уход, питание, перевозку, поиск убежавшего животного, компенсацию отмены поездки хозяина в случае болезни питомца и др.</a:t>
            </a:r>
            <a:endParaRPr lang="ru-RU" sz="1800" b="0" strike="noStrike" spc="-1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может быть организована через систему государственного или частного медицинского страхования</a:t>
            </a:r>
            <a:endParaRPr lang="ru-RU" sz="20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страхование животных сегодня осуществляется только частными фирмами</a:t>
            </a:r>
            <a:endParaRPr lang="ru-RU" sz="18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многие фирмы отказываются страховать услуги, связанные с врожденными и хроническими заболеваниями у питомцев</a:t>
            </a:r>
            <a:endParaRPr lang="ru-RU" sz="1800" b="0" strike="noStrike" spc="-1">
              <a:latin typeface="Arial"/>
              <a:ea typeface="Microsoft YaHei"/>
            </a:endParaRPr>
          </a:p>
          <a:p>
            <a:pPr marL="432000" lvl="1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как правило, существует набор минимальный услуг, предоставляемых за счет гос. бюджета или фондов гос. мед. страхования всем гражданам</a:t>
            </a:r>
            <a:endParaRPr lang="ru-RU" sz="20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например, скорая и неотложная медицинская помощь</a:t>
            </a:r>
            <a:endParaRPr lang="ru-RU" sz="1800" b="0" strike="noStrike" spc="-1">
              <a:latin typeface="Arial"/>
              <a:ea typeface="Microsoft YaHei"/>
            </a:endParaRPr>
          </a:p>
          <a:p>
            <a:pPr marL="648000" lvl="2" indent="-216000">
              <a:lnSpc>
                <a:spcPct val="100000"/>
              </a:lnSpc>
              <a:spcBef>
                <a:spcPts val="349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для животных такого не предусмотрено </a:t>
            </a:r>
            <a:endParaRPr lang="ru-RU" sz="1800" b="0" strike="noStrike" spc="-1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07640" y="116640"/>
            <a:ext cx="892800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Оформление прав на животное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25360" y="713512"/>
            <a:ext cx="8692560" cy="5831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343080" indent="-342000">
              <a:lnSpc>
                <a:spcPct val="120000"/>
              </a:lnSpc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прохождение курсов подготовки</a:t>
            </a:r>
            <a:endParaRPr lang="ru-RU" sz="2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предусмотрено законодательством</a:t>
            </a:r>
            <a:endParaRPr lang="ru-RU" sz="1600" b="0" strike="noStrike" spc="-1" dirty="0">
              <a:latin typeface="Arial"/>
            </a:endParaRPr>
          </a:p>
          <a:p>
            <a:pPr marL="343080" indent="-342000">
              <a:lnSpc>
                <a:spcPct val="12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оформление договора</a:t>
            </a:r>
            <a:endParaRPr lang="ru-RU" sz="2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предусмотрено законодательством или по соглашению сторон</a:t>
            </a:r>
            <a:endParaRPr lang="ru-RU" sz="16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указываются данные питомца - прежний владелец обязан предоставить:</a:t>
            </a:r>
            <a:endParaRPr lang="ru-RU" sz="16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данные о здоровье (болезни, вакцинирование, журнал осмотров у ветеринара, др.)</a:t>
            </a:r>
            <a:endParaRPr lang="ru-RU" sz="14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регистрационные/идентификационные данные (номер чипа) и др. </a:t>
            </a:r>
            <a:endParaRPr lang="ru-RU" sz="14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нотариальное заверение договора – если предусмотрено законодательством или по соглашению сторон</a:t>
            </a:r>
            <a:endParaRPr lang="ru-RU" sz="1400" b="0" strike="noStrike" spc="-1" dirty="0">
              <a:latin typeface="Arial"/>
            </a:endParaRPr>
          </a:p>
          <a:p>
            <a:pPr marL="343080" indent="-342000">
              <a:lnSpc>
                <a:spcPct val="12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передача документов на животное от прежнего владельца новому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2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регистрация владельца в гос./муниципальных органах</a:t>
            </a:r>
            <a:endParaRPr lang="ru-RU" sz="2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органы могут отказать и предписать вернуть животное прежнему владельцу в случае:</a:t>
            </a:r>
            <a:endParaRPr lang="ru-RU" sz="16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нарушения сроков или комплектности документов при обращении</a:t>
            </a:r>
            <a:endParaRPr lang="ru-RU" sz="1400" b="0" strike="noStrike" spc="-1" dirty="0">
              <a:latin typeface="Arial"/>
            </a:endParaRPr>
          </a:p>
          <a:p>
            <a:pPr marL="1143000" lvl="2" indent="-22752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выявление у нового владельца предусмотренных законодательством препятствий к владению животным или его содержанию</a:t>
            </a:r>
            <a:endParaRPr lang="ru-RU" sz="1400" b="0" strike="noStrike" spc="-1" dirty="0">
              <a:latin typeface="Arial"/>
            </a:endParaRPr>
          </a:p>
          <a:p>
            <a:pPr marL="343080" indent="-342000">
              <a:lnSpc>
                <a:spcPct val="12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 err="1">
                <a:solidFill>
                  <a:srgbClr val="1F7D7B"/>
                </a:solidFill>
                <a:latin typeface="Calibri"/>
                <a:ea typeface="DejaVu Sans"/>
              </a:rPr>
              <a:t>чипирование</a:t>
            </a:r>
            <a:endParaRPr lang="ru-RU" sz="2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или перерегистрация чипа на нового владельца и, возможно, новый регион</a:t>
            </a:r>
            <a:endParaRPr lang="ru-RU" sz="16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дополнение родословной, взаимодействие с клубом (для породных) </a:t>
            </a:r>
            <a:endParaRPr lang="ru-RU" sz="1600" b="0" strike="noStrike" spc="-1" dirty="0">
              <a:latin typeface="Arial"/>
            </a:endParaRPr>
          </a:p>
          <a:p>
            <a:pPr marL="343080" indent="-342000">
              <a:lnSpc>
                <a:spcPct val="12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вакцинирование</a:t>
            </a:r>
            <a:endParaRPr lang="ru-RU" sz="2400" b="0" strike="noStrike" spc="-1" dirty="0">
              <a:latin typeface="Arial"/>
            </a:endParaRPr>
          </a:p>
          <a:p>
            <a:pPr marL="743040" lvl="1" indent="-284760">
              <a:lnSpc>
                <a:spcPct val="12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если нет данных о вакцинировании или подошел срок), осмотр и получение ветеринарного сертификата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7640" y="116640"/>
            <a:ext cx="8928000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Ограничение владения животными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270720" y="980640"/>
            <a:ext cx="8692560" cy="5543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000">
              <a:lnSpc>
                <a:spcPct val="100000"/>
              </a:lnSpc>
              <a:spcBef>
                <a:spcPts val="18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возрастные</a:t>
            </a:r>
            <a:endParaRPr lang="ru-RU" sz="32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обычно с возраста гражданской дееспособности</a:t>
            </a:r>
            <a:endParaRPr lang="ru-RU" sz="28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Конвенция Совета Европы № 125 (ст. 6) – с 16 лет</a:t>
            </a:r>
            <a:endParaRPr lang="ru-RU" sz="28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…если раньше – то с явного согласия родителей/попечителей</a:t>
            </a:r>
            <a:endParaRPr lang="ru-RU" sz="2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8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отсутствие судимости и/или проблем с законом, связанных с животными</a:t>
            </a:r>
            <a:endParaRPr lang="ru-RU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8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32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отсутствие подходящих условий для:</a:t>
            </a:r>
            <a:endParaRPr lang="ru-RU" sz="3200" b="0" strike="noStrike" spc="-1" dirty="0">
              <a:latin typeface="Arial"/>
            </a:endParaRPr>
          </a:p>
          <a:p>
            <a:pPr marL="743040" lvl="1" indent="-284760">
              <a:lnSpc>
                <a:spcPct val="11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достаточного содержания и кормления</a:t>
            </a:r>
            <a:endParaRPr lang="ru-RU" sz="2800" b="0" strike="noStrike" spc="-1" dirty="0">
              <a:latin typeface="Arial"/>
            </a:endParaRPr>
          </a:p>
          <a:p>
            <a:pPr marL="743040" lvl="1" indent="-284760">
              <a:lnSpc>
                <a:spcPct val="11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достаточного количества упражнений</a:t>
            </a:r>
            <a:endParaRPr lang="ru-RU" sz="2800" b="0" strike="noStrike" spc="-1" dirty="0">
              <a:latin typeface="Arial"/>
            </a:endParaRPr>
          </a:p>
          <a:p>
            <a:pPr marL="743040" lvl="1" indent="-284760">
              <a:lnSpc>
                <a:spcPct val="11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предотвращения побега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07640" y="188640"/>
            <a:ext cx="892800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Швейцария: законодательство о владении животными</a:t>
            </a:r>
            <a:endParaRPr lang="ru-RU" sz="30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70720" y="924674"/>
            <a:ext cx="8692560" cy="57630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500" lnSpcReduction="20000"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7D7B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запрещено владеть одной морской свинкой</a:t>
            </a:r>
            <a:endParaRPr lang="ru-RU" sz="3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т.к. это социальные животные и они испытывают стресс, живя в одиночестве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32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Швейцарии существуют компании, </a:t>
            </a:r>
            <a:r>
              <a:rPr lang="ru-RU" sz="32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предоставляющие в аренду морских свинок</a:t>
            </a:r>
            <a:r>
              <a:rPr lang="en-US" sz="32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 </a:t>
            </a: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владельцам свинок, у которых недавно умер «напарник»</a:t>
            </a:r>
            <a:endParaRPr lang="ru-RU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7D7B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обязательные курсы для будущих владельцев собак</a:t>
            </a:r>
            <a:endParaRPr lang="ru-RU" sz="36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7D7B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владельцам домашней кошки предписывается обеспечивать ей возможность общения с другой кошкой:</a:t>
            </a:r>
            <a:endParaRPr lang="ru-RU" sz="3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либо выпуская ее наружу</a:t>
            </a:r>
            <a:endParaRPr lang="ru-RU" sz="32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либо через окошко, в которое видно другую кошку</a:t>
            </a:r>
            <a:endParaRPr lang="ru-RU" sz="32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либо заведя вторую кошку</a:t>
            </a:r>
            <a:endParaRPr lang="ru-RU" sz="3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1F7D7B"/>
              </a:buClr>
              <a:buFont typeface="Arial"/>
              <a:buChar char="•"/>
            </a:pPr>
            <a:r>
              <a:rPr lang="ru-RU" sz="36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владельцам рыбок предписывается чередовать для них режимы дня и ночи с помощью аквариумного освещения</a:t>
            </a:r>
            <a:endParaRPr lang="ru-RU" sz="3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больных рыбок нельзя спускать в туалет, они подлежат эвтаназии с помощью специальных препаратов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10000"/>
              </a:lnSpc>
              <a:spcBef>
                <a:spcPts val="601"/>
              </a:spcBef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1F7D7B"/>
                </a:solidFill>
                <a:latin typeface="Calibri"/>
                <a:ea typeface="DejaVu Sans"/>
              </a:rPr>
              <a:t>Владение дикими и экзотическими животными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CA8E22"/>
                </a:solidFill>
                <a:latin typeface="Calibri"/>
                <a:ea typeface="DejaVu Sans"/>
              </a:rPr>
              <a:t>Проблемы и подходы к регулированию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51640" y="170280"/>
            <a:ext cx="863892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900" b="1" strike="noStrike" cap="small" spc="-1" dirty="0">
                <a:solidFill>
                  <a:srgbClr val="CA8E22"/>
                </a:solidFill>
                <a:latin typeface="Calibri"/>
                <a:ea typeface="DejaVu Sans"/>
              </a:rPr>
              <a:t>Регулирование прав владельцев диких/экзотов</a:t>
            </a:r>
            <a:endParaRPr lang="ru-RU" sz="29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270720" y="936000"/>
            <a:ext cx="8692560" cy="575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3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полный запрет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19 штатов США, Юкон  (</a:t>
            </a:r>
            <a:r>
              <a:rPr lang="ru-RU" sz="16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Канада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16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частичный запрет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прямой запрет  на конкретные виды (по списку) либо запрет на «опасных животных»</a:t>
            </a:r>
            <a:endParaRPr lang="ru-RU" sz="1600" b="0" strike="noStrike" spc="-1" dirty="0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ряд провинций Канады (Альберта, Британская Колумбия) </a:t>
            </a:r>
            <a:endParaRPr lang="ru-RU" sz="14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списки запрещенных: большинство стран ЕС, Норвегия, ряд провинций </a:t>
            </a:r>
            <a:r>
              <a:rPr lang="ru-RU" sz="16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Канады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СЗ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Территории, Манитоба, Квебек)</a:t>
            </a:r>
            <a:endParaRPr lang="ru-RU" sz="14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списки разрешенных:</a:t>
            </a:r>
            <a:r>
              <a:rPr lang="ru-RU" sz="1600" b="0" strike="noStrike" spc="-1" dirty="0">
                <a:solidFill>
                  <a:srgbClr val="8D281E"/>
                </a:solidFill>
                <a:latin typeface="Calibri"/>
                <a:ea typeface="DejaVu Sans"/>
              </a:rPr>
              <a:t> </a:t>
            </a:r>
            <a:r>
              <a:rPr lang="ru-RU" sz="16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Бельгия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ряд провинций Канады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(Саскачеван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Ньюфандленд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Нью-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Брансуик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14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 списка: провинция Новая Шотландия (</a:t>
            </a:r>
            <a:r>
              <a:rPr lang="ru-RU" sz="16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Канада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ru-RU" sz="16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лицензирование/разрешительный порядок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необходима регистрация владельца в гос. органах, оплата гос. пошлины, подтверждение наличия условий для содержания данного вида, страхование ответственности</a:t>
            </a:r>
            <a:endParaRPr lang="ru-RU" sz="1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исключение – содержание для с/х целей</a:t>
            </a:r>
            <a:endParaRPr lang="ru-RU" sz="1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14 штатов США</a:t>
            </a:r>
            <a:endParaRPr lang="ru-RU" sz="16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00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1F7D7B"/>
                </a:solidFill>
                <a:latin typeface="Calibri"/>
                <a:ea typeface="DejaVu Sans"/>
              </a:rPr>
              <a:t>отсутствие регулирования или регулирование отдельных аспектов</a:t>
            </a:r>
            <a:endParaRPr lang="ru-RU" sz="20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например, ограничения на ввоз; обязанность получить документы о здоровье животного; ограничение на диких животных без ограничения на экзотических и др.</a:t>
            </a:r>
            <a:endParaRPr lang="ru-RU" sz="1600" b="0" strike="noStrike" spc="-1" dirty="0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стран ЕС (Греция, Ирландия, Мальта, Турция, Хорватия), 4 штата США, 2 провинции </a:t>
            </a:r>
            <a:r>
              <a:rPr lang="ru-RU" sz="1600" b="0" u="sng" strike="noStrike" spc="-1" dirty="0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Канады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(Онтарио, Нунавут)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7640" y="116640"/>
            <a:ext cx="892800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trike="noStrike" cap="small" spc="-1">
                <a:solidFill>
                  <a:srgbClr val="CA8E22"/>
                </a:solidFill>
                <a:latin typeface="Calibri"/>
                <a:ea typeface="DejaVu Sans"/>
              </a:rPr>
              <a:t>Международные акты – о праве собственности на диких/экзотов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70720" y="1052640"/>
            <a:ext cx="8692560" cy="5635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000">
              <a:lnSpc>
                <a:spcPct val="100000"/>
              </a:lnSpc>
              <a:spcBef>
                <a:spcPts val="601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1F7D7B"/>
                </a:solidFill>
                <a:latin typeface="Calibri"/>
                <a:ea typeface="DejaVu Sans"/>
              </a:rPr>
              <a:t>Совет Европы:</a:t>
            </a:r>
            <a:endParaRPr lang="ru-RU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Convention for the Protection of Pet Animals</a:t>
            </a:r>
            <a:r>
              <a:rPr lang="ru-RU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 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2"/>
              </a:rPr>
              <a:t>No. 125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1987)</a:t>
            </a:r>
            <a:endParaRPr lang="ru-RU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99"/>
              </a:spcBef>
              <a:buClr>
                <a:srgbClr val="1F7D7B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1F7D7B"/>
                </a:solidFill>
                <a:latin typeface="Calibri"/>
                <a:ea typeface="DejaVu Sans"/>
              </a:rPr>
              <a:t>Евросоюз:</a:t>
            </a:r>
            <a:endParaRPr lang="ru-RU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Council Directive 92/65/EEC of 13.07.1992 laying down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animal health requirements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 governing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trade in and imports into the Community 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3"/>
              </a:rPr>
              <a:t>of animals, semen, ova and embryos not subject to animal health requirements laid down in specific Community rules referred to in Annex A (I) to Directive 90/425/EEC</a:t>
            </a:r>
            <a:endParaRPr lang="ru-RU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Regulation (EU) No 1143/2014 of the European Parliament and of the Council of 22</a:t>
            </a:r>
            <a:r>
              <a:rPr lang="ru-RU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.10.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2014 on the prevention and management of the introduction and spread of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4"/>
              </a:rPr>
              <a:t>invasive alien species</a:t>
            </a:r>
            <a:endParaRPr lang="ru-RU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Commission Implementing Regulation (EU) No 139/2013 of 07.01.2013 laying down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animal health conditions 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for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imports of certain birds 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5"/>
              </a:rPr>
              <a:t>into the Union and the quarantine conditions thereof Text with EEA relevance</a:t>
            </a:r>
            <a:endParaRPr lang="ru-RU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–"/>
            </a:pP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6"/>
              </a:rPr>
              <a:t>Council Regulation (EC) No 338/97 of 09.12.1996 on the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6"/>
              </a:rPr>
              <a:t>protection of species of wild fauna and flora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6"/>
              </a:rPr>
              <a:t> by regulating </a:t>
            </a:r>
            <a:r>
              <a:rPr lang="en-US" sz="18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6"/>
              </a:rPr>
              <a:t>trade</a:t>
            </a:r>
            <a:r>
              <a:rPr lang="en-US" sz="18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6"/>
              </a:rPr>
              <a:t> therein</a:t>
            </a:r>
            <a:endParaRPr lang="ru-RU" sz="18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7"/>
              </a:rPr>
              <a:t>Commission Regulation (EC) No 865/2006 of 04.05.2006 laying down detailed rules concerning the implementation of Council Regulation (EC) No 338/97 on the </a:t>
            </a:r>
            <a:r>
              <a:rPr lang="en-US" sz="14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7"/>
              </a:rPr>
              <a:t>protection of species of wild fauna and flora </a:t>
            </a:r>
            <a:r>
              <a:rPr lang="en-US" sz="14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7"/>
              </a:rPr>
              <a:t>by regulating </a:t>
            </a:r>
            <a:r>
              <a:rPr lang="en-US" sz="1400" b="1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7"/>
              </a:rPr>
              <a:t>trade</a:t>
            </a:r>
            <a:r>
              <a:rPr lang="en-US" sz="1400" b="0" u="sng" strike="noStrike" spc="-1">
                <a:solidFill>
                  <a:srgbClr val="8D281E"/>
                </a:solidFill>
                <a:uFillTx/>
                <a:latin typeface="Calibri"/>
                <a:ea typeface="DejaVu Sans"/>
                <a:hlinkClick r:id="rId7"/>
              </a:rPr>
              <a:t> therein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199"/>
              </a:spcBef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3045</Words>
  <Application>Microsoft Office PowerPoint</Application>
  <PresentationFormat>Экран (4:3)</PresentationFormat>
  <Paragraphs>249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LAW история, практика, перспективы</dc:title>
  <dc:subject/>
  <dc:creator>EsteeEsteeSamsung</dc:creator>
  <dc:description/>
  <cp:lastModifiedBy>Estee Estee</cp:lastModifiedBy>
  <cp:revision>405</cp:revision>
  <dcterms:created xsi:type="dcterms:W3CDTF">2020-01-16T10:46:05Z</dcterms:created>
  <dcterms:modified xsi:type="dcterms:W3CDTF">2021-01-26T01:11:31Z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