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DEDA1-52FD-450B-BD2C-74D24D4E9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B59645-50A4-4442-BDAD-8D671AF62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35E095-F1F7-4F53-BE13-494C333C8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5A8A0C-F054-4C8E-85CA-CCD9E6C4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59009-6553-4213-B622-38C38B769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30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31F5D-141B-415A-A79E-E43353E2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AA1372-2FCE-435A-836D-06596E1F6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D7CA08-2790-4DCD-ADCA-8791D266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D5FEF2-EF21-49DD-88D7-7C2AB9F06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B693E2-5872-45DD-B3A1-1AD548E8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04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E71E334-6A80-43B0-A779-87E397A896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49A28C-A6A7-45E9-BBC7-6E303CB71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DE1E2F-1770-48CB-A7FA-B2043B49A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40D43-F271-45B7-8B7B-997F150C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2377DA-1E7B-401C-AB1B-AA3E9ED2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69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544531-3337-45E2-BB96-10F58970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66E476-74E7-4E6A-9BA3-4ED6795D8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FE73D4-E5DA-43B7-B33D-05D8EDC27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22920E-D446-409B-95F0-F415706F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189E52-A254-40C2-BE23-A3B1A907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56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56D8B-8D30-4094-9416-2C945F286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7F3CF9-28C0-4F51-927D-AC750C21C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E194F1-C494-4CBF-B818-EB57F3D1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F44C5A-7A40-40DE-8044-C7E827162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F29638-741E-4725-8212-2D94EC584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66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D0720-1E1C-41BF-BBA3-C5284F56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F252B3-57D6-4F84-B366-F3DAD0DA7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F03E4C-4846-4673-A089-C1CB1B0A9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08874-B745-4EF7-B542-9317B7DE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184277-68EC-4C6E-9571-696B92A4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46C125-2793-4D6C-B474-93FD61AC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59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F7B5A-E753-4E42-81B6-81467671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312A18-3FE6-46CE-9940-5E65EAD78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7A8A6B-0DFF-49CB-9A74-66EEC94DB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D890EC-9344-4A8D-841C-44070257F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08D4A8-9E8D-42B1-9238-20719C203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7E6805F-4088-4CA5-864A-7624306A3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1C6A75B-630B-45FC-A694-ADBE26C1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46BC19C-0D4F-4F4C-8E03-978A8F06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02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748F6-18D1-4030-946C-0CE3C770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EFF838-F43B-4648-9B5B-6620BF179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903FA3-B44A-4061-9E92-66B499F8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BFFD43-87AA-415A-9630-2DC7BE2A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79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E704E2-813D-4FB4-BBE2-8796CEA5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8B2BFD-6796-4006-940A-7A3D60C2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BF743E-93BA-4E91-A697-3C82A5D7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3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EDC7F5-2C66-43C8-BC8D-69DBB4D6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036A95-2F9D-4D0E-9F3D-77A1ECB3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DB2EB6-0944-49EC-85A5-21DEF2C43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3367A-793F-40E7-BA7B-47A5441D7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B8038E-E406-40DC-A5D9-B52FC97C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F03A86-CDDA-422A-B67B-60F0ADB3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87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F1D97-CFEF-4A84-8B3C-B7A488A7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856F95A-D578-4443-BB51-E9E09E176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A7540B-5F43-403B-BDE1-4A3D88864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C7DEA0-2017-465E-A9B4-2EC53CC1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BB6AD9-A295-4065-A57D-5C6AEDF25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2E03A3-BD6A-4067-AD42-ED54CDEB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84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95DDD62-D520-47E5-AACC-ED3F4B02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24A838-654D-40CF-9AF9-D9E196270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58BFFB-67F6-4A87-8748-6F9270F2D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B202D-9719-4DE9-9F1F-89C1B68F3EDE}" type="datetimeFigureOut">
              <a:rPr lang="de-DE" smtClean="0"/>
              <a:t>03.03.21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AB3463-451D-40BF-9C31-2D5EC807A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40577D-73BE-46FD-8AD2-E40E23E1F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BC66-37EF-4161-8676-F6C30353C9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0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europeendesaffaires.eu/" TargetMode="Externa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4" name="Rectangle 76">
            <a:extLst>
              <a:ext uri="{FF2B5EF4-FFF2-40B4-BE49-F238E27FC236}">
                <a16:creationId xmlns:a16="http://schemas.microsoft.com/office/drawing/2014/main" id="{DE2E4649-BEF3-418A-997E-86780B778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5">
            <a:extLst>
              <a:ext uri="{FF2B5EF4-FFF2-40B4-BE49-F238E27FC236}">
                <a16:creationId xmlns:a16="http://schemas.microsoft.com/office/drawing/2014/main" id="{7EDE953A-2E4A-4D12-9699-CA0CE50DF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Freeform 6">
            <a:extLst>
              <a:ext uri="{FF2B5EF4-FFF2-40B4-BE49-F238E27FC236}">
                <a16:creationId xmlns:a16="http://schemas.microsoft.com/office/drawing/2014/main" id="{F8DDFE65-3FFB-4836-854D-45FF3DF02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7">
            <a:extLst>
              <a:ext uri="{FF2B5EF4-FFF2-40B4-BE49-F238E27FC236}">
                <a16:creationId xmlns:a16="http://schemas.microsoft.com/office/drawing/2014/main" id="{10784673-12A3-42ED-B56C-4A8DFCE42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">
            <a:extLst>
              <a:ext uri="{FF2B5EF4-FFF2-40B4-BE49-F238E27FC236}">
                <a16:creationId xmlns:a16="http://schemas.microsoft.com/office/drawing/2014/main" id="{6B93BE2A-49B0-4DB7-8B31-A18AF92AC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AEAC0A-6C71-45AA-BF9A-660C51B1B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1357766"/>
            <a:ext cx="4322204" cy="3433309"/>
          </a:xfrm>
        </p:spPr>
        <p:txBody>
          <a:bodyPr>
            <a:normAutofit/>
          </a:bodyPr>
          <a:lstStyle/>
          <a:p>
            <a:pPr algn="l"/>
            <a:r>
              <a:rPr lang="ru-RU" sz="5000">
                <a:solidFill>
                  <a:srgbClr val="FFFFFF"/>
                </a:solidFill>
              </a:rPr>
              <a:t>Вопрос кодификации европейского частного права </a:t>
            </a:r>
            <a:endParaRPr lang="de-DE" sz="500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5984D1-4458-4712-86DC-CE7A72477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599" y="5301530"/>
            <a:ext cx="3493154" cy="1080982"/>
          </a:xfrm>
        </p:spPr>
        <p:txBody>
          <a:bodyPr anchor="t">
            <a:normAutofit/>
          </a:bodyPr>
          <a:lstStyle/>
          <a:p>
            <a:pPr algn="r"/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</a:rPr>
              <a:t>Фридерик Цоль</a:t>
            </a:r>
            <a:r>
              <a:rPr lang="de-DE" sz="200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</a:rPr>
              <a:t>Ягеллоньский Университет</a:t>
            </a:r>
          </a:p>
          <a:p>
            <a:pPr algn="r"/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</a:rPr>
              <a:t>Университет Оснабрюк </a:t>
            </a:r>
            <a:endParaRPr lang="de-DE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8" name="Picture 4" descr="Bildergebnis für uniwersytet jagielloński">
            <a:extLst>
              <a:ext uri="{FF2B5EF4-FFF2-40B4-BE49-F238E27FC236}">
                <a16:creationId xmlns:a16="http://schemas.microsoft.com/office/drawing/2014/main" id="{CCEBE692-50DF-4153-AD43-E42DBD848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035243"/>
            <a:ext cx="2568279" cy="191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ildergebnis für Universität Osnabrück">
            <a:extLst>
              <a:ext uri="{FF2B5EF4-FFF2-40B4-BE49-F238E27FC236}">
                <a16:creationId xmlns:a16="http://schemas.microsoft.com/office/drawing/2014/main" id="{54325C0E-D2A5-4151-AA39-9D0D4557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25144" y="1027810"/>
            <a:ext cx="2559077" cy="1927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ildergebnis für uniwersytet jagielloński">
            <a:extLst>
              <a:ext uri="{FF2B5EF4-FFF2-40B4-BE49-F238E27FC236}">
                <a16:creationId xmlns:a16="http://schemas.microsoft.com/office/drawing/2014/main" id="{F497D6BF-E4F1-4B96-898E-D608F27A2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4336" y="3508757"/>
            <a:ext cx="1951605" cy="271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dergebnis für Universität Osnabrück">
            <a:extLst>
              <a:ext uri="{FF2B5EF4-FFF2-40B4-BE49-F238E27FC236}">
                <a16:creationId xmlns:a16="http://schemas.microsoft.com/office/drawing/2014/main" id="{CA699484-28EF-4F77-9B98-3625FC7CF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25145" y="4024965"/>
            <a:ext cx="2592279" cy="169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494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4" name="Picture 6" descr="Bildergebnis für  prof giuseppe gandolfi Pavia">
            <a:extLst>
              <a:ext uri="{FF2B5EF4-FFF2-40B4-BE49-F238E27FC236}">
                <a16:creationId xmlns:a16="http://schemas.microsoft.com/office/drawing/2014/main" id="{9F81053C-23A7-4DF4-8D40-360637C3A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1844675"/>
            <a:ext cx="7566025" cy="2616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ode européen des contrats. Avant-projet. Ediz. multilingue vol. 2 - Des  contrats en particulier: Amazon.de: G. Gandolfi: Bücher">
            <a:extLst>
              <a:ext uri="{FF2B5EF4-FFF2-40B4-BE49-F238E27FC236}">
                <a16:creationId xmlns:a16="http://schemas.microsoft.com/office/drawing/2014/main" id="{4DAD2878-B0E9-46F4-9747-EB95E857B5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438" y="1844675"/>
            <a:ext cx="1638300" cy="2616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Bildergebnis für  prof giuseppe gandolfi Pavia">
            <a:extLst>
              <a:ext uri="{FF2B5EF4-FFF2-40B4-BE49-F238E27FC236}">
                <a16:creationId xmlns:a16="http://schemas.microsoft.com/office/drawing/2014/main" id="{64FEC572-B51E-4191-9504-9B935593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4522788"/>
            <a:ext cx="9266238" cy="17716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431F710-D126-43BA-BE50-395646E63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Борьба за язык</a:t>
            </a:r>
          </a:p>
        </p:txBody>
      </p:sp>
    </p:spTree>
    <p:extLst>
      <p:ext uri="{BB962C8B-B14F-4D97-AF65-F5344CB8AC3E}">
        <p14:creationId xmlns:p14="http://schemas.microsoft.com/office/powerpoint/2010/main" val="292839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8" name="Picture 6" descr="Présentation de l'Association Henri Capitant">
            <a:extLst>
              <a:ext uri="{FF2B5EF4-FFF2-40B4-BE49-F238E27FC236}">
                <a16:creationId xmlns:a16="http://schemas.microsoft.com/office/drawing/2014/main" id="{E73E0264-A8E1-4320-A308-41D4166C3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76425"/>
            <a:ext cx="2890838" cy="909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Bildergebnis für Cadre Commune de reference Henri Capitant">
            <a:extLst>
              <a:ext uri="{FF2B5EF4-FFF2-40B4-BE49-F238E27FC236}">
                <a16:creationId xmlns:a16="http://schemas.microsoft.com/office/drawing/2014/main" id="{4D6FA798-16D9-472B-98DB-0D7B2C3BBB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57500"/>
            <a:ext cx="2890838" cy="3405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PRINCIPES CONTRACTUELS COMMUNS: PROJET DE CADRE COMMUN DE RÉFÉRENCE:  Amazon.de: Fauvarque-Cosson, Bénédicte, Mazeaud, Denis, Collectif:  Fremdsprachige Bücher">
            <a:extLst>
              <a:ext uri="{FF2B5EF4-FFF2-40B4-BE49-F238E27FC236}">
                <a16:creationId xmlns:a16="http://schemas.microsoft.com/office/drawing/2014/main" id="{92CF795C-8799-402B-80DB-5FBEA1C01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876425"/>
            <a:ext cx="7550150" cy="4386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2879C30-06BC-4223-ACF9-4DC3D61F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Борьба за язык</a:t>
            </a:r>
          </a:p>
        </p:txBody>
      </p:sp>
    </p:spTree>
    <p:extLst>
      <p:ext uri="{BB962C8B-B14F-4D97-AF65-F5344CB8AC3E}">
        <p14:creationId xmlns:p14="http://schemas.microsoft.com/office/powerpoint/2010/main" val="1023000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71EC1228-8B00-4D31-8616-AAB846D68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7E3DB9-C837-41BE-9696-3BA71BECF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Опциональный инструмент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Common European Sales Law in Context: Interactions with English and German  Law - Oxford Scholarship">
            <a:extLst>
              <a:ext uri="{FF2B5EF4-FFF2-40B4-BE49-F238E27FC236}">
                <a16:creationId xmlns:a16="http://schemas.microsoft.com/office/drawing/2014/main" id="{D7D8506F-2518-404E-BAE6-47B11905C8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359"/>
          <a:stretch/>
        </p:blipFill>
        <p:spPr bwMode="auto">
          <a:xfrm>
            <a:off x="545237" y="858525"/>
            <a:ext cx="3685032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ommon European Sales Law (CESL): A Commentary: Reiner Schulze: Beck/Hart">
            <a:extLst>
              <a:ext uri="{FF2B5EF4-FFF2-40B4-BE49-F238E27FC236}">
                <a16:creationId xmlns:a16="http://schemas.microsoft.com/office/drawing/2014/main" id="{E623A303-2AD3-4A44-A463-23D1E6F413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" r="1" b="5253"/>
          <a:stretch/>
        </p:blipFill>
        <p:spPr bwMode="auto">
          <a:xfrm>
            <a:off x="4457706" y="858524"/>
            <a:ext cx="3685032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17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A5F28F6-C7DF-4D62-9CD3-E48BB7B6C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Кодификация европейского частного права?</a:t>
            </a:r>
          </a:p>
        </p:txBody>
      </p:sp>
      <p:pic>
        <p:nvPicPr>
          <p:cNvPr id="10242" name="Picture 2" descr="Towards a European Civil Code, Third Fully Revised and Expanded Edition">
            <a:extLst>
              <a:ext uri="{FF2B5EF4-FFF2-40B4-BE49-F238E27FC236}">
                <a16:creationId xmlns:a16="http://schemas.microsoft.com/office/drawing/2014/main" id="{22D65ACA-4352-4167-A177-4CA7AF396B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0972" y="492573"/>
            <a:ext cx="4179245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374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8" name="Rectangle 139">
            <a:extLst>
              <a:ext uri="{FF2B5EF4-FFF2-40B4-BE49-F238E27FC236}">
                <a16:creationId xmlns:a16="http://schemas.microsoft.com/office/drawing/2014/main" id="{55C01129-3453-464D-A870-ED71C6E8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9" name="Rectangle 141">
            <a:extLst>
              <a:ext uri="{FF2B5EF4-FFF2-40B4-BE49-F238E27FC236}">
                <a16:creationId xmlns:a16="http://schemas.microsoft.com/office/drawing/2014/main" id="{9D2781A6-5C82-4764-B489-F9A599C0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8833" y="685800"/>
            <a:ext cx="5004061" cy="54864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9EA2E0-1528-4A03-B7C9-CC136B766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6447" y="1084521"/>
            <a:ext cx="4019107" cy="1361347"/>
          </a:xfrm>
        </p:spPr>
        <p:txBody>
          <a:bodyPr anchor="b">
            <a:normAutofit/>
          </a:bodyPr>
          <a:lstStyle/>
          <a:p>
            <a:pPr algn="ctr"/>
            <a:r>
              <a:rPr lang="ru-RU" sz="2400">
                <a:solidFill>
                  <a:schemeClr val="bg1">
                    <a:alpha val="60000"/>
                  </a:schemeClr>
                </a:solidFill>
              </a:rPr>
              <a:t>Римское право и кодификация европейского частного права? </a:t>
            </a:r>
            <a:endParaRPr lang="de-DE" sz="2400">
              <a:solidFill>
                <a:schemeClr val="bg1">
                  <a:alpha val="60000"/>
                </a:schemeClr>
              </a:solidFill>
            </a:endParaRPr>
          </a:p>
        </p:txBody>
      </p:sp>
      <p:pic>
        <p:nvPicPr>
          <p:cNvPr id="11266" name="Picture 2" descr="Bildergebnis für Zimmerman Law of Obligation The Roman Foundation">
            <a:extLst>
              <a:ext uri="{FF2B5EF4-FFF2-40B4-BE49-F238E27FC236}">
                <a16:creationId xmlns:a16="http://schemas.microsoft.com/office/drawing/2014/main" id="{02511748-12E2-40A0-B609-77EF015AA2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" r="7968"/>
          <a:stretch/>
        </p:blipFill>
        <p:spPr bwMode="auto">
          <a:xfrm>
            <a:off x="680483" y="685795"/>
            <a:ext cx="293129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Content Placeholder 11269">
            <a:extLst>
              <a:ext uri="{FF2B5EF4-FFF2-40B4-BE49-F238E27FC236}">
                <a16:creationId xmlns:a16="http://schemas.microsoft.com/office/drawing/2014/main" id="{98A6CAF2-71B7-4806-BDFA-142B9614D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712" y="2732739"/>
            <a:ext cx="3976577" cy="3083270"/>
          </a:xfrm>
        </p:spPr>
        <p:txBody>
          <a:bodyPr anchor="t">
            <a:normAutofit/>
          </a:bodyPr>
          <a:lstStyle/>
          <a:p>
            <a:pPr algn="ctr"/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D1DF0B8-2C21-43EE-8273-6BDBE9ADA1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9" r="17362"/>
          <a:stretch/>
        </p:blipFill>
        <p:spPr bwMode="auto">
          <a:xfrm>
            <a:off x="8606117" y="685805"/>
            <a:ext cx="2905400" cy="548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1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9C1DD7-43C5-4D2F-9E1A-9EF4E6DC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Комментарии европейского права</a:t>
            </a:r>
          </a:p>
        </p:txBody>
      </p:sp>
      <p:pic>
        <p:nvPicPr>
          <p:cNvPr id="12290" name="Picture 2" descr="Bildergebnis für Zimmerman Jansen Commentaries">
            <a:extLst>
              <a:ext uri="{FF2B5EF4-FFF2-40B4-BE49-F238E27FC236}">
                <a16:creationId xmlns:a16="http://schemas.microsoft.com/office/drawing/2014/main" id="{984CDEE8-790E-4945-9B11-1D8C12B220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8214" y="492573"/>
            <a:ext cx="4484761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97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8884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26E07D-6128-4871-9EE5-D8FDFC75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Франко-германский коммерческий кодекс для Европы?</a:t>
            </a:r>
            <a:endParaRPr lang="de-DE" sz="3700">
              <a:solidFill>
                <a:srgbClr val="FFFFFF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Droit européen des affaires">
            <a:extLst>
              <a:ext uri="{FF2B5EF4-FFF2-40B4-BE49-F238E27FC236}">
                <a16:creationId xmlns:a16="http://schemas.microsoft.com/office/drawing/2014/main" id="{DA334B2D-3C48-4B23-A241-AC79D4578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744" y="2879882"/>
            <a:ext cx="6579910" cy="320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22C8A5-08B5-4EEE-8172-A60D6C820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de-DE" sz="2000">
                <a:solidFill>
                  <a:srgbClr val="FFFFFF"/>
                </a:solidFill>
                <a:hlinkClick r:id="rId3"/>
              </a:rPr>
              <a:t>http://www.codeeuropeendesaffaires.eu/</a:t>
            </a:r>
            <a:endParaRPr lang="ru-RU" sz="2000">
              <a:solidFill>
                <a:srgbClr val="FFFFFF"/>
              </a:solidFill>
            </a:endParaRPr>
          </a:p>
          <a:p>
            <a:endParaRPr lang="ru-RU" sz="2000">
              <a:solidFill>
                <a:srgbClr val="FFFFFF"/>
              </a:solidFill>
            </a:endParaRPr>
          </a:p>
          <a:p>
            <a:endParaRPr lang="de-DE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8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3D4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76A676-65C4-4E0A-AB15-10928C6C0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Европейский институт права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 descr="ELI-Logo">
            <a:extLst>
              <a:ext uri="{FF2B5EF4-FFF2-40B4-BE49-F238E27FC236}">
                <a16:creationId xmlns:a16="http://schemas.microsoft.com/office/drawing/2014/main" id="{0F7D2185-6853-4425-8B9F-7FC3948A7D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8657" y="2660287"/>
            <a:ext cx="5676083" cy="364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1CEC13D-B09C-496F-A6BC-6B4BC2B291D2}"/>
              </a:ext>
            </a:extLst>
          </p:cNvPr>
          <p:cNvSpPr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FFFFFF"/>
                </a:solidFill>
              </a:rPr>
              <a:t>Model Rules on Online Platforms</a:t>
            </a:r>
          </a:p>
        </p:txBody>
      </p:sp>
    </p:spTree>
    <p:extLst>
      <p:ext uri="{BB962C8B-B14F-4D97-AF65-F5344CB8AC3E}">
        <p14:creationId xmlns:p14="http://schemas.microsoft.com/office/powerpoint/2010/main" val="2307154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EBBBDF-9D30-4F5E-B81B-E59AAAB24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rgbClr val="FFFFFF"/>
                </a:solidFill>
              </a:rPr>
              <a:t>Новые директивы</a:t>
            </a:r>
            <a:endParaRPr lang="de-DE" sz="400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5A85A0-C8B8-42EB-9565-ACE795376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US" sz="2200" b="1">
                <a:solidFill>
                  <a:srgbClr val="FEFFFF"/>
                </a:solidFill>
              </a:rPr>
              <a:t>DIRECTIVE (EU) 2019/771 OF THE EUROPEAN PARLIAMENT AND OF THE COUNCIL</a:t>
            </a:r>
          </a:p>
          <a:p>
            <a:r>
              <a:rPr lang="en-US" sz="2200" b="1">
                <a:solidFill>
                  <a:srgbClr val="FEFFFF"/>
                </a:solidFill>
              </a:rPr>
              <a:t>of 20 May 2019</a:t>
            </a:r>
          </a:p>
          <a:p>
            <a:r>
              <a:rPr lang="en-US" sz="2200" b="1">
                <a:solidFill>
                  <a:srgbClr val="FEFFFF"/>
                </a:solidFill>
              </a:rPr>
              <a:t>on certain aspects concerning contracts for the sale of goods, amending Regulation (EU) 2017/2394 and Directive 2009/22/EC, and repealing Directive 1999/44/EC</a:t>
            </a:r>
          </a:p>
          <a:p>
            <a:r>
              <a:rPr lang="en-US" sz="2200">
                <a:solidFill>
                  <a:srgbClr val="FEFFFF"/>
                </a:solidFill>
              </a:rPr>
              <a:t>DIRECTIVE (EU) 2019/770 OF THE EUROPEAN PARLIAMENT AND OF THE COUNCIL of 20 May 2019 on certain aspects concerning contracts for the supply of digital content and digital services</a:t>
            </a:r>
            <a:endParaRPr lang="de-DE" sz="22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8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976DDD8-C8FD-47B1-93ED-EF4615E9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Европейское частное право как система права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7C83B3-EBA4-4AE6-9DE7-FF4AE4CF1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ru-RU" sz="2400" dirty="0"/>
              <a:t>Комплексная концепция источников европейского права </a:t>
            </a:r>
          </a:p>
          <a:p>
            <a:r>
              <a:rPr lang="ru-RU" sz="2400" dirty="0"/>
              <a:t>1. Первичные источники права </a:t>
            </a:r>
          </a:p>
          <a:p>
            <a:r>
              <a:rPr lang="ru-RU" sz="2400" dirty="0"/>
              <a:t>Договор о ЕС</a:t>
            </a:r>
          </a:p>
          <a:p>
            <a:r>
              <a:rPr lang="ru-RU" sz="2400" dirty="0"/>
              <a:t>Договор о функционированию ЕС</a:t>
            </a:r>
          </a:p>
          <a:p>
            <a:r>
              <a:rPr lang="ru-RU" sz="2400" dirty="0"/>
              <a:t>2. Вторичные источники права</a:t>
            </a:r>
          </a:p>
          <a:p>
            <a:r>
              <a:rPr lang="ru-RU" sz="2400" dirty="0"/>
              <a:t>Директивы </a:t>
            </a:r>
          </a:p>
          <a:p>
            <a:r>
              <a:rPr lang="ru-RU" sz="2400" dirty="0"/>
              <a:t>Распоряжения</a:t>
            </a:r>
          </a:p>
          <a:p>
            <a:r>
              <a:rPr lang="ru-RU" sz="2400" dirty="0"/>
              <a:t>3. Решения Суда Справедливости ЕС 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1322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4CFE497-60DA-40B9-8A8F-12E60568A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Проблема целостности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5B076E-E750-4578-8274-540DE8784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ru-RU" sz="2400"/>
              <a:t>Система директив и распоряжении </a:t>
            </a:r>
          </a:p>
          <a:p>
            <a:r>
              <a:rPr lang="ru-RU" sz="2400"/>
              <a:t>Вопрос точечного и проблемного регулирования а система национальной кодификации </a:t>
            </a:r>
          </a:p>
          <a:p>
            <a:r>
              <a:rPr lang="ru-RU" sz="2400"/>
              <a:t> </a:t>
            </a:r>
            <a:r>
              <a:rPr lang="de-DE" sz="2400"/>
              <a:t>Towards a more coherent European contract law: </a:t>
            </a:r>
            <a:r>
              <a:rPr lang="ru-RU" sz="2400"/>
              <a:t>сообщения европейской комиссии. </a:t>
            </a:r>
          </a:p>
          <a:p>
            <a:r>
              <a:rPr lang="ru-RU" sz="2400"/>
              <a:t>Идея собственной системы отношении </a:t>
            </a:r>
          </a:p>
          <a:p>
            <a:r>
              <a:rPr lang="ru-RU" sz="2400"/>
              <a:t>Идея рамочной директивы</a:t>
            </a:r>
          </a:p>
          <a:p>
            <a:r>
              <a:rPr lang="ru-RU" sz="2400"/>
              <a:t>Идея опционального инструмента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346948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3645737-193F-4BA2-9F6C-369E3110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Европейские </a:t>
            </a:r>
            <a:r>
              <a:rPr lang="en-US" sz="4000" dirty="0">
                <a:solidFill>
                  <a:srgbClr val="FFFFFF"/>
                </a:solidFill>
              </a:rPr>
              <a:t>restatements</a:t>
            </a:r>
            <a:r>
              <a:rPr lang="de-DE" sz="4000" dirty="0">
                <a:solidFill>
                  <a:srgbClr val="FFFFFF"/>
                </a:solidFill>
              </a:rPr>
              <a:t> </a:t>
            </a:r>
            <a:r>
              <a:rPr lang="ru-RU" sz="4000" dirty="0">
                <a:solidFill>
                  <a:srgbClr val="FFFFFF"/>
                </a:solidFill>
              </a:rPr>
              <a:t>и американский опыт  </a:t>
            </a:r>
            <a:endParaRPr lang="de-DE" sz="4000" dirty="0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EC3C37-1280-48AF-969E-940A427BD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ru-RU" sz="2400" dirty="0"/>
              <a:t>Идея </a:t>
            </a:r>
            <a:r>
              <a:rPr lang="en-US" sz="2400" dirty="0"/>
              <a:t>restatements</a:t>
            </a:r>
            <a:r>
              <a:rPr lang="ru-RU" sz="2400" dirty="0"/>
              <a:t>. Американский</a:t>
            </a:r>
            <a:r>
              <a:rPr lang="en-US" sz="2400" dirty="0"/>
              <a:t> </a:t>
            </a:r>
            <a:r>
              <a:rPr lang="ru-RU" sz="2400" dirty="0"/>
              <a:t>институт права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026" name="Picture 2" descr="The American Law Institute">
            <a:extLst>
              <a:ext uri="{FF2B5EF4-FFF2-40B4-BE49-F238E27FC236}">
                <a16:creationId xmlns:a16="http://schemas.microsoft.com/office/drawing/2014/main" id="{164AB026-377D-4F85-8A60-F1E9A9667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80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ACD4D2-EA5C-47B5-9540-1A654FBD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368" y="4522156"/>
            <a:ext cx="4937937" cy="13632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Американские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restatements</a:t>
            </a: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4" name="Freeform: Shape 80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Bildergebnis für restatements of law">
            <a:extLst>
              <a:ext uri="{FF2B5EF4-FFF2-40B4-BE49-F238E27FC236}">
                <a16:creationId xmlns:a16="http://schemas.microsoft.com/office/drawing/2014/main" id="{73D4C92E-570E-498D-A4AE-26812F8686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00" r="-2" b="40586"/>
          <a:stretch/>
        </p:blipFill>
        <p:spPr bwMode="auto">
          <a:xfrm>
            <a:off x="1246573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ildergebnis für restatements of law">
            <a:extLst>
              <a:ext uri="{FF2B5EF4-FFF2-40B4-BE49-F238E27FC236}">
                <a16:creationId xmlns:a16="http://schemas.microsoft.com/office/drawing/2014/main" id="{D99D4C8B-2330-47C9-A2D2-A85BE0BEDD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8" r="19101" b="-1"/>
          <a:stretch/>
        </p:blipFill>
        <p:spPr bwMode="auto">
          <a:xfrm>
            <a:off x="20" y="2288331"/>
            <a:ext cx="356461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Oval 82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60967" y="561316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4" name="Picture 6" descr="Bildergebnis für restatements of law">
            <a:extLst>
              <a:ext uri="{FF2B5EF4-FFF2-40B4-BE49-F238E27FC236}">
                <a16:creationId xmlns:a16="http://schemas.microsoft.com/office/drawing/2014/main" id="{61863DB4-D896-4A9A-80B0-5A3D142A4A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6" r="8097" b="3"/>
          <a:stretch/>
        </p:blipFill>
        <p:spPr bwMode="auto">
          <a:xfrm>
            <a:off x="5525559" y="725908"/>
            <a:ext cx="2852928" cy="285292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B9D64DB-4D5C-4A91-B45F-F301E3174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8" name="Picture 10" descr="Bildergebnis für Corbin Law of contracts">
            <a:extLst>
              <a:ext uri="{FF2B5EF4-FFF2-40B4-BE49-F238E27FC236}">
                <a16:creationId xmlns:a16="http://schemas.microsoft.com/office/drawing/2014/main" id="{DC5A487F-80B6-4769-8DCB-EF5FACCF73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3326"/>
          <a:stretch/>
        </p:blipFill>
        <p:spPr bwMode="auto">
          <a:xfrm>
            <a:off x="8918761" y="-4331"/>
            <a:ext cx="3273238" cy="3383891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CB14CE1B-4BC5-4EF2-BE3D-05E4F580B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6" name="Picture 8" descr="Bildergebnis für Corbin Law of contracts">
            <a:extLst>
              <a:ext uri="{FF2B5EF4-FFF2-40B4-BE49-F238E27FC236}">
                <a16:creationId xmlns:a16="http://schemas.microsoft.com/office/drawing/2014/main" id="{ABC50F47-BD97-46DB-8D30-5837BC4D19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7391"/>
          <a:stretch/>
        </p:blipFill>
        <p:spPr bwMode="auto">
          <a:xfrm>
            <a:off x="9363236" y="4071322"/>
            <a:ext cx="2828765" cy="278667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22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41BBC4E2-77AE-4A70-8F4E-420E9E2AD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09CB703-C563-4F1F-BF28-83C06E978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796684-E0F6-4B97-89AB-F018A525E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1608" y="583345"/>
            <a:ext cx="5279179" cy="22741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Принципы европейского договорного права Principles of European Contract Law (Комиссия Ландо)</a:t>
            </a:r>
          </a:p>
        </p:txBody>
      </p:sp>
      <p:sp>
        <p:nvSpPr>
          <p:cNvPr id="81" name="Graphic 32">
            <a:extLst>
              <a:ext uri="{FF2B5EF4-FFF2-40B4-BE49-F238E27FC236}">
                <a16:creationId xmlns:a16="http://schemas.microsoft.com/office/drawing/2014/main" id="{5DFC1D2F-D2C1-4B4C-A109-43567B85E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3202" y="114520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3074" name="Picture 2" descr="Bildergebnis für principles of european contract law">
            <a:extLst>
              <a:ext uri="{FF2B5EF4-FFF2-40B4-BE49-F238E27FC236}">
                <a16:creationId xmlns:a16="http://schemas.microsoft.com/office/drawing/2014/main" id="{266707AD-C1DA-44BC-BCE5-C6CB763EEB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" r="-1" b="34593"/>
          <a:stretch/>
        </p:blipFill>
        <p:spPr bwMode="auto">
          <a:xfrm>
            <a:off x="1883229" y="132279"/>
            <a:ext cx="3555819" cy="3555819"/>
          </a:xfrm>
          <a:custGeom>
            <a:avLst/>
            <a:gdLst/>
            <a:ahLst/>
            <a:cxnLst/>
            <a:rect l="l" t="t" r="r" b="b"/>
            <a:pathLst>
              <a:path w="1924906" h="1924906">
                <a:moveTo>
                  <a:pt x="962453" y="0"/>
                </a:moveTo>
                <a:cubicBezTo>
                  <a:pt x="1494001" y="0"/>
                  <a:pt x="1924906" y="430905"/>
                  <a:pt x="1924906" y="962453"/>
                </a:cubicBezTo>
                <a:cubicBezTo>
                  <a:pt x="1924906" y="1494001"/>
                  <a:pt x="1494001" y="1924906"/>
                  <a:pt x="962453" y="1924906"/>
                </a:cubicBezTo>
                <a:cubicBezTo>
                  <a:pt x="430905" y="1924906"/>
                  <a:pt x="0" y="1494001"/>
                  <a:pt x="0" y="962453"/>
                </a:cubicBezTo>
                <a:cubicBezTo>
                  <a:pt x="0" y="430905"/>
                  <a:pt x="430905" y="0"/>
                  <a:pt x="96245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Graphic 33">
            <a:extLst>
              <a:ext uri="{FF2B5EF4-FFF2-40B4-BE49-F238E27FC236}">
                <a16:creationId xmlns:a16="http://schemas.microsoft.com/office/drawing/2014/main" id="{FDE74ABC-C18D-4D27-A77F-43594963B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1825" y="306578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Bildergebnis für ole lando">
            <a:extLst>
              <a:ext uri="{FF2B5EF4-FFF2-40B4-BE49-F238E27FC236}">
                <a16:creationId xmlns:a16="http://schemas.microsoft.com/office/drawing/2014/main" id="{5273A2AD-F2E7-4FBA-887D-0C500274BE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45" r="-2" b="4887"/>
          <a:stretch/>
        </p:blipFill>
        <p:spPr bwMode="auto">
          <a:xfrm>
            <a:off x="1134538" y="3783685"/>
            <a:ext cx="2784784" cy="2784784"/>
          </a:xfrm>
          <a:custGeom>
            <a:avLst/>
            <a:gdLst/>
            <a:ahLst/>
            <a:cxnLst/>
            <a:rect l="l" t="t" r="r" b="b"/>
            <a:pathLst>
              <a:path w="2784784" h="2784784">
                <a:moveTo>
                  <a:pt x="1392392" y="0"/>
                </a:moveTo>
                <a:cubicBezTo>
                  <a:pt x="2161389" y="0"/>
                  <a:pt x="2784784" y="623395"/>
                  <a:pt x="2784784" y="1392392"/>
                </a:cubicBezTo>
                <a:cubicBezTo>
                  <a:pt x="2784784" y="2161389"/>
                  <a:pt x="2161389" y="2784784"/>
                  <a:pt x="1392392" y="2784784"/>
                </a:cubicBezTo>
                <a:cubicBezTo>
                  <a:pt x="623395" y="2784784"/>
                  <a:pt x="0" y="2161389"/>
                  <a:pt x="0" y="1392392"/>
                </a:cubicBezTo>
                <a:cubicBezTo>
                  <a:pt x="0" y="623395"/>
                  <a:pt x="623395" y="0"/>
                  <a:pt x="139239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ildergebnis für principles of european contract law">
            <a:extLst>
              <a:ext uri="{FF2B5EF4-FFF2-40B4-BE49-F238E27FC236}">
                <a16:creationId xmlns:a16="http://schemas.microsoft.com/office/drawing/2014/main" id="{F1B0F1FA-7516-4684-9B77-B98D9C6F47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08" r="2" b="41567"/>
          <a:stretch/>
        </p:blipFill>
        <p:spPr bwMode="auto">
          <a:xfrm>
            <a:off x="4197746" y="4040416"/>
            <a:ext cx="3555818" cy="2817584"/>
          </a:xfrm>
          <a:custGeom>
            <a:avLst/>
            <a:gdLst/>
            <a:ahLst/>
            <a:cxnLst/>
            <a:rect l="l" t="t" r="r" b="b"/>
            <a:pathLst>
              <a:path w="3555818" h="2817584">
                <a:moveTo>
                  <a:pt x="1777909" y="0"/>
                </a:moveTo>
                <a:cubicBezTo>
                  <a:pt x="2759821" y="0"/>
                  <a:pt x="3555818" y="795997"/>
                  <a:pt x="3555818" y="1777909"/>
                </a:cubicBezTo>
                <a:cubicBezTo>
                  <a:pt x="3555818" y="2146126"/>
                  <a:pt x="3443881" y="2488199"/>
                  <a:pt x="3252179" y="2771955"/>
                </a:cubicBezTo>
                <a:lnTo>
                  <a:pt x="3218058" y="2817584"/>
                </a:lnTo>
                <a:lnTo>
                  <a:pt x="337760" y="2817584"/>
                </a:lnTo>
                <a:lnTo>
                  <a:pt x="303639" y="2771955"/>
                </a:lnTo>
                <a:cubicBezTo>
                  <a:pt x="111937" y="2488199"/>
                  <a:pt x="0" y="2146126"/>
                  <a:pt x="0" y="1777909"/>
                </a:cubicBezTo>
                <a:cubicBezTo>
                  <a:pt x="0" y="795997"/>
                  <a:pt x="795997" y="0"/>
                  <a:pt x="17779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Graphic 31">
            <a:extLst>
              <a:ext uri="{FF2B5EF4-FFF2-40B4-BE49-F238E27FC236}">
                <a16:creationId xmlns:a16="http://schemas.microsoft.com/office/drawing/2014/main" id="{1CF7DF92-B01A-4340-9465-5B2DC9650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230" y="40510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97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Cover for &#10;&#10;Principles of European Law&#10;&#10;&#10;&#10;&#10;&#10;&#10;">
            <a:extLst>
              <a:ext uri="{FF2B5EF4-FFF2-40B4-BE49-F238E27FC236}">
                <a16:creationId xmlns:a16="http://schemas.microsoft.com/office/drawing/2014/main" id="{A139F8F1-A724-4AB0-B138-E732990876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488" y="965200"/>
            <a:ext cx="3400425" cy="4805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ildergebnis für Christian von Bar. Größe: 72 x 100. Quelle: us.edu.pl">
            <a:extLst>
              <a:ext uri="{FF2B5EF4-FFF2-40B4-BE49-F238E27FC236}">
                <a16:creationId xmlns:a16="http://schemas.microsoft.com/office/drawing/2014/main" id="{44965DDB-749E-4ADF-81EC-D93895133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650" y="965200"/>
            <a:ext cx="3443288" cy="4805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BCF6ECB-727D-4939-B31B-00BB44C6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ru-RU" sz="2000">
                <a:solidFill>
                  <a:srgbClr val="FFFFFF"/>
                </a:solidFill>
              </a:rPr>
              <a:t>Принципы европейского права</a:t>
            </a:r>
            <a:r>
              <a:rPr lang="de-DE" sz="2000">
                <a:solidFill>
                  <a:srgbClr val="FFFFFF"/>
                </a:solidFill>
              </a:rPr>
              <a:t>: Principles of European Law (</a:t>
            </a:r>
            <a:r>
              <a:rPr lang="ru-RU" sz="2000">
                <a:solidFill>
                  <a:srgbClr val="FFFFFF"/>
                </a:solidFill>
              </a:rPr>
              <a:t>студийная группа европейского гражданского кодекса) </a:t>
            </a:r>
            <a:endParaRPr lang="de-DE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13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6" name="Picture 6" descr="Bildergebnis für gianmaria ajani">
            <a:extLst>
              <a:ext uri="{FF2B5EF4-FFF2-40B4-BE49-F238E27FC236}">
                <a16:creationId xmlns:a16="http://schemas.microsoft.com/office/drawing/2014/main" id="{30DA612D-846D-437D-BC09-6300B5361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568325"/>
            <a:ext cx="2435225" cy="17129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Bildergebnis für hans schulte nölke">
            <a:extLst>
              <a:ext uri="{FF2B5EF4-FFF2-40B4-BE49-F238E27FC236}">
                <a16:creationId xmlns:a16="http://schemas.microsoft.com/office/drawing/2014/main" id="{ABD292EE-A25E-440C-87C9-AB094FACF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2351088"/>
            <a:ext cx="2435225" cy="3873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Bildergebnis für Principles of the Existing EC Contract Law">
            <a:extLst>
              <a:ext uri="{FF2B5EF4-FFF2-40B4-BE49-F238E27FC236}">
                <a16:creationId xmlns:a16="http://schemas.microsoft.com/office/drawing/2014/main" id="{1702C2B3-FCED-4125-8FC3-44C30E1B6A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568325"/>
            <a:ext cx="3703638" cy="5656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0FEB33-936D-4904-9B81-F430B9D9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924" y="559678"/>
            <a:ext cx="3898991" cy="495249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Принципы обязывающего европейского договорного права </a:t>
            </a:r>
            <a:r>
              <a:rPr lang="de-DE" dirty="0" err="1">
                <a:solidFill>
                  <a:schemeClr val="bg1"/>
                </a:solidFill>
              </a:rPr>
              <a:t>Acquis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Principles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55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8" name="Picture 4" descr="Draft Common Frame of Reference. Outline Edition">
            <a:extLst>
              <a:ext uri="{FF2B5EF4-FFF2-40B4-BE49-F238E27FC236}">
                <a16:creationId xmlns:a16="http://schemas.microsoft.com/office/drawing/2014/main" id="{F829BCA0-15F6-484C-BC7C-DAE164331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38" y="1844675"/>
            <a:ext cx="6118225" cy="44497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images-na.ssl-images-amazon.com/images/I/41bl3c5m6FL._SX319_BO1,204,203,200_.jpg">
            <a:extLst>
              <a:ext uri="{FF2B5EF4-FFF2-40B4-BE49-F238E27FC236}">
                <a16:creationId xmlns:a16="http://schemas.microsoft.com/office/drawing/2014/main" id="{6534C13E-A30F-4A1E-84EB-2046308087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1844675"/>
            <a:ext cx="2841625" cy="44497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82CD0A7-87A4-47DA-8DBE-CFB9BDCD9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Проект собственной системы отношении DCFR </a:t>
            </a:r>
          </a:p>
        </p:txBody>
      </p:sp>
    </p:spTree>
    <p:extLst>
      <p:ext uri="{BB962C8B-B14F-4D97-AF65-F5344CB8AC3E}">
        <p14:creationId xmlns:p14="http://schemas.microsoft.com/office/powerpoint/2010/main" val="8617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264</Words>
  <Application>Microsoft Macintosh PowerPoint</Application>
  <PresentationFormat>Widescreen</PresentationFormat>
  <Paragraphs>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</vt:lpstr>
      <vt:lpstr>Вопрос кодификации европейского частного права </vt:lpstr>
      <vt:lpstr>Европейское частное право как система права</vt:lpstr>
      <vt:lpstr>Проблема целостности</vt:lpstr>
      <vt:lpstr>Европейские restatements и американский опыт  </vt:lpstr>
      <vt:lpstr>Американские restatements</vt:lpstr>
      <vt:lpstr>Принципы европейского договорного права Principles of European Contract Law (Комиссия Ландо)</vt:lpstr>
      <vt:lpstr>Принципы европейского права: Principles of European Law (студийная группа европейского гражданского кодекса) </vt:lpstr>
      <vt:lpstr>Принципы обязывающего европейского договорного права Acquis Principles</vt:lpstr>
      <vt:lpstr>Проект собственной системы отношении DCFR </vt:lpstr>
      <vt:lpstr>Борьба за язык</vt:lpstr>
      <vt:lpstr>Борьба за язык</vt:lpstr>
      <vt:lpstr>Опциональный инструмент</vt:lpstr>
      <vt:lpstr>Кодификация европейского частного права?</vt:lpstr>
      <vt:lpstr>Римское право и кодификация европейского частного права? </vt:lpstr>
      <vt:lpstr>Комментарии европейского права</vt:lpstr>
      <vt:lpstr>Франко-германский коммерческий кодекс для Европы?</vt:lpstr>
      <vt:lpstr>Европейский институт права</vt:lpstr>
      <vt:lpstr>Новые директивы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 о кодификации европейского частного права</dc:title>
  <dc:creator>Zoll</dc:creator>
  <cp:lastModifiedBy>DP</cp:lastModifiedBy>
  <cp:revision>47</cp:revision>
  <dcterms:created xsi:type="dcterms:W3CDTF">2021-02-28T13:32:05Z</dcterms:created>
  <dcterms:modified xsi:type="dcterms:W3CDTF">2021-03-03T13:21:10Z</dcterms:modified>
</cp:coreProperties>
</file>