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240" y="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0DEDA1-52FD-450B-BD2C-74D24D4E96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CB59645-50A4-4442-BDAD-8D671AF626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D35E095-F1F7-4F53-BE13-494C333C8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B202D-9719-4DE9-9F1F-89C1B68F3EDE}" type="datetimeFigureOut">
              <a:rPr lang="de-DE" smtClean="0"/>
              <a:t>03.03.21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15A8A0C-F054-4C8E-85CA-CCD9E6C4E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1A59009-6553-4213-B622-38C38B769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BC66-37EF-4161-8676-F6C30353C9B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3300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C31F5D-141B-415A-A79E-E43353E25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1AA1372-2FCE-435A-836D-06596E1F62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2D7CA08-2790-4DCD-ADCA-8791D2665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B202D-9719-4DE9-9F1F-89C1B68F3EDE}" type="datetimeFigureOut">
              <a:rPr lang="de-DE" smtClean="0"/>
              <a:t>03.03.21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DD5FEF2-EF21-49DD-88D7-7C2AB9F06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BB693E2-5872-45DD-B3A1-1AD548E89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BC66-37EF-4161-8676-F6C30353C9B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1048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E71E334-6A80-43B0-A779-87E397A896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E49A28C-A6A7-45E9-BBC7-6E303CB713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DDE1E2F-1770-48CB-A7FA-B2043B49A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B202D-9719-4DE9-9F1F-89C1B68F3EDE}" type="datetimeFigureOut">
              <a:rPr lang="de-DE" smtClean="0"/>
              <a:t>03.03.21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6240D43-F271-45B7-8B7B-997F150C6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72377DA-1E7B-401C-AB1B-AA3E9ED20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BC66-37EF-4161-8676-F6C30353C9B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1696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544531-3337-45E2-BB96-10F589701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566E476-74E7-4E6A-9BA3-4ED6795D8C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DFE73D4-E5DA-43B7-B33D-05D8EDC27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B202D-9719-4DE9-9F1F-89C1B68F3EDE}" type="datetimeFigureOut">
              <a:rPr lang="de-DE" smtClean="0"/>
              <a:t>03.03.21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22920E-D446-409B-95F0-F415706F7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6189E52-A254-40C2-BE23-A3B1A9074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BC66-37EF-4161-8676-F6C30353C9B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3565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F56D8B-8D30-4094-9416-2C945F286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47F3CF9-28C0-4F51-927D-AC750C21CB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CE194F1-C494-4CBF-B818-EB57F3D10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B202D-9719-4DE9-9F1F-89C1B68F3EDE}" type="datetimeFigureOut">
              <a:rPr lang="de-DE" smtClean="0"/>
              <a:t>03.03.21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5F44C5A-7A40-40DE-8044-C7E827162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7F29638-741E-4725-8212-2D94EC584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BC66-37EF-4161-8676-F6C30353C9B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5661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2D0720-1E1C-41BF-BBA3-C5284F561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FF252B3-57D6-4F84-B366-F3DAD0DA7C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9F03E4C-4846-4673-A089-C1CB1B0A91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DA08874-B745-4EF7-B542-9317B7DE5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B202D-9719-4DE9-9F1F-89C1B68F3EDE}" type="datetimeFigureOut">
              <a:rPr lang="de-DE" smtClean="0"/>
              <a:t>03.03.21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D184277-68EC-4C6E-9571-696B92A49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A46C125-2793-4D6C-B474-93FD61ACA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BC66-37EF-4161-8676-F6C30353C9B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7595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EF7B5A-E753-4E42-81B6-814676719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4312A18-3FE6-46CE-9940-5E65EAD78E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D7A8A6B-0DFF-49CB-9A74-66EEC94DBE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3D890EC-9344-4A8D-841C-44070257F4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B08D4A8-9E8D-42B1-9238-20719C203D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47E6805F-4088-4CA5-864A-7624306A3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B202D-9719-4DE9-9F1F-89C1B68F3EDE}" type="datetimeFigureOut">
              <a:rPr lang="de-DE" smtClean="0"/>
              <a:t>03.03.21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1C6A75B-630B-45FC-A694-ADBE26C1A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46BC19C-0D4F-4F4C-8E03-978A8F06A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BC66-37EF-4161-8676-F6C30353C9B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6022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3748F6-18D1-4030-946C-0CE3C770E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8EFF838-F43B-4648-9B5B-6620BF179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B202D-9719-4DE9-9F1F-89C1B68F3EDE}" type="datetimeFigureOut">
              <a:rPr lang="de-DE" smtClean="0"/>
              <a:t>03.03.21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1903FA3-B44A-4061-9E92-66B499F8C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4BFFD43-87AA-415A-9630-2DC7BE2AC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BC66-37EF-4161-8676-F6C30353C9B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5790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8E704E2-813D-4FB4-BBE2-8796CEA54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B202D-9719-4DE9-9F1F-89C1B68F3EDE}" type="datetimeFigureOut">
              <a:rPr lang="de-DE" smtClean="0"/>
              <a:t>03.03.21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F8B2BFD-6796-4006-940A-7A3D60C22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CBF743E-93BA-4E91-A697-3C82A5D7F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BC66-37EF-4161-8676-F6C30353C9B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7834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EDC7F5-2C66-43C8-BC8D-69DBB4D6C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B036A95-2F9D-4D0E-9F3D-77A1ECB3B4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ADB2EB6-0944-49EC-85A5-21DEF2C43D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193367A-793F-40E7-BA7B-47A5441D7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B202D-9719-4DE9-9F1F-89C1B68F3EDE}" type="datetimeFigureOut">
              <a:rPr lang="de-DE" smtClean="0"/>
              <a:t>03.03.21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EB8038E-E406-40DC-A5D9-B52FC97C6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FF03A86-CDDA-422A-B67B-60F0ADB33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BC66-37EF-4161-8676-F6C30353C9B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1874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4F1D97-CFEF-4A84-8B3C-B7A488A73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856F95A-D578-4443-BB51-E9E09E1763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CA7540B-5F43-403B-BDE1-4A3D888643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4C7DEA0-2017-465E-A9B4-2EC53CC1D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B202D-9719-4DE9-9F1F-89C1B68F3EDE}" type="datetimeFigureOut">
              <a:rPr lang="de-DE" smtClean="0"/>
              <a:t>03.03.21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6BB6AD9-A295-4065-A57D-5C6AEDF25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92E03A3-BD6A-4067-AD42-ED54CDEBC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BC66-37EF-4161-8676-F6C30353C9B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6845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95DDD62-D520-47E5-AACC-ED3F4B025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A24A838-654D-40CF-9AF9-D9E1962705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258BFFB-67F6-4A87-8748-6F9270F2DF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B202D-9719-4DE9-9F1F-89C1B68F3EDE}" type="datetimeFigureOut">
              <a:rPr lang="de-DE" smtClean="0"/>
              <a:t>03.03.21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6AB3463-451D-40BF-9C31-2D5EC807A8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940577D-73BE-46FD-8AD2-E40E23E1FF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EBC66-37EF-4161-8676-F6C30353C9B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308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deeuropeendesaffaires.eu/" TargetMode="External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4" name="Rectangle 76">
            <a:extLst>
              <a:ext uri="{FF2B5EF4-FFF2-40B4-BE49-F238E27FC236}">
                <a16:creationId xmlns:a16="http://schemas.microsoft.com/office/drawing/2014/main" id="{DE2E4649-BEF3-418A-997E-86780B778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5" name="Freeform 5">
            <a:extLst>
              <a:ext uri="{FF2B5EF4-FFF2-40B4-BE49-F238E27FC236}">
                <a16:creationId xmlns:a16="http://schemas.microsoft.com/office/drawing/2014/main" id="{7EDE953A-2E4A-4D12-9699-CA0CE50DF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84269" y="1756600"/>
            <a:ext cx="1080325" cy="4736395"/>
          </a:xfrm>
          <a:custGeom>
            <a:avLst/>
            <a:gdLst>
              <a:gd name="T0" fmla="*/ 491 w 491"/>
              <a:gd name="T1" fmla="*/ 2247 h 2732"/>
              <a:gd name="T2" fmla="*/ 0 w 491"/>
              <a:gd name="T3" fmla="*/ 2732 h 2732"/>
              <a:gd name="T4" fmla="*/ 0 w 491"/>
              <a:gd name="T5" fmla="*/ 486 h 2732"/>
              <a:gd name="T6" fmla="*/ 491 w 491"/>
              <a:gd name="T7" fmla="*/ 0 h 2732"/>
              <a:gd name="T8" fmla="*/ 491 w 491"/>
              <a:gd name="T9" fmla="*/ 2247 h 2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1" h="2732">
                <a:moveTo>
                  <a:pt x="491" y="2247"/>
                </a:moveTo>
                <a:lnTo>
                  <a:pt x="0" y="2732"/>
                </a:lnTo>
                <a:lnTo>
                  <a:pt x="0" y="486"/>
                </a:lnTo>
                <a:lnTo>
                  <a:pt x="491" y="0"/>
                </a:lnTo>
                <a:lnTo>
                  <a:pt x="491" y="224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Freeform 6">
            <a:extLst>
              <a:ext uri="{FF2B5EF4-FFF2-40B4-BE49-F238E27FC236}">
                <a16:creationId xmlns:a16="http://schemas.microsoft.com/office/drawing/2014/main" id="{F8DDFE65-3FFB-4836-854D-45FF3DF028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76839" y="1357766"/>
            <a:ext cx="687754" cy="430312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" name="Freeform 7">
            <a:extLst>
              <a:ext uri="{FF2B5EF4-FFF2-40B4-BE49-F238E27FC236}">
                <a16:creationId xmlns:a16="http://schemas.microsoft.com/office/drawing/2014/main" id="{10784673-12A3-42ED-B56C-4A8DFCE421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78850" y="1135060"/>
            <a:ext cx="409371" cy="4169215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Rectangle 8">
            <a:extLst>
              <a:ext uri="{FF2B5EF4-FFF2-40B4-BE49-F238E27FC236}">
                <a16:creationId xmlns:a16="http://schemas.microsoft.com/office/drawing/2014/main" id="{6B93BE2A-49B0-4DB7-8B31-A18AF92AC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1124043"/>
            <a:ext cx="5288862" cy="397812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DAEAC0A-6C71-45AA-BF9A-660C51B1B8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5342" y="1357766"/>
            <a:ext cx="4322204" cy="3433309"/>
          </a:xfrm>
        </p:spPr>
        <p:txBody>
          <a:bodyPr>
            <a:normAutofit/>
          </a:bodyPr>
          <a:lstStyle/>
          <a:p>
            <a:pPr algn="l"/>
            <a:r>
              <a:rPr lang="ru-RU" sz="5000">
                <a:solidFill>
                  <a:srgbClr val="FFFFFF"/>
                </a:solidFill>
              </a:rPr>
              <a:t>Вопрос кодификации европейского частного права </a:t>
            </a:r>
            <a:endParaRPr lang="de-DE" sz="5000">
              <a:solidFill>
                <a:srgbClr val="FFFFFF"/>
              </a:solidFill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95984D1-4458-4712-86DC-CE7A724771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2599" y="5301530"/>
            <a:ext cx="3493154" cy="1080982"/>
          </a:xfrm>
        </p:spPr>
        <p:txBody>
          <a:bodyPr anchor="t">
            <a:normAutofit/>
          </a:bodyPr>
          <a:lstStyle/>
          <a:p>
            <a:pPr algn="r"/>
            <a:r>
              <a:rPr lang="ru-RU" sz="2000">
                <a:solidFill>
                  <a:schemeClr val="tx1">
                    <a:lumMod val="95000"/>
                    <a:lumOff val="5000"/>
                  </a:schemeClr>
                </a:solidFill>
              </a:rPr>
              <a:t>Фридерик Цоль</a:t>
            </a:r>
            <a:r>
              <a:rPr lang="de-DE" sz="200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000">
                <a:solidFill>
                  <a:schemeClr val="tx1">
                    <a:lumMod val="95000"/>
                    <a:lumOff val="5000"/>
                  </a:schemeClr>
                </a:solidFill>
              </a:rPr>
              <a:t>Ягеллоньский Университет</a:t>
            </a:r>
          </a:p>
          <a:p>
            <a:pPr algn="r"/>
            <a:r>
              <a:rPr lang="ru-RU" sz="2000">
                <a:solidFill>
                  <a:schemeClr val="tx1">
                    <a:lumMod val="95000"/>
                    <a:lumOff val="5000"/>
                  </a:schemeClr>
                </a:solidFill>
              </a:rPr>
              <a:t>Университет Оснабрюк </a:t>
            </a:r>
            <a:endParaRPr lang="de-DE" sz="20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8" name="Picture 4" descr="Bildergebnis für uniwersytet jagielloński">
            <a:extLst>
              <a:ext uri="{FF2B5EF4-FFF2-40B4-BE49-F238E27FC236}">
                <a16:creationId xmlns:a16="http://schemas.microsoft.com/office/drawing/2014/main" id="{CCEBE692-50DF-4153-AD43-E42DBD8486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0" y="1035243"/>
            <a:ext cx="2568279" cy="1912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Bildergebnis für Universität Osnabrück">
            <a:extLst>
              <a:ext uri="{FF2B5EF4-FFF2-40B4-BE49-F238E27FC236}">
                <a16:creationId xmlns:a16="http://schemas.microsoft.com/office/drawing/2014/main" id="{54325C0E-D2A5-4151-AA39-9D0D4557E1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25144" y="1027810"/>
            <a:ext cx="2559077" cy="1927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Bildergebnis für uniwersytet jagielloński">
            <a:extLst>
              <a:ext uri="{FF2B5EF4-FFF2-40B4-BE49-F238E27FC236}">
                <a16:creationId xmlns:a16="http://schemas.microsoft.com/office/drawing/2014/main" id="{F497D6BF-E4F1-4B96-898E-D608F27A29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04336" y="3508757"/>
            <a:ext cx="1951605" cy="2718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Bildergebnis für Universität Osnabrück">
            <a:extLst>
              <a:ext uri="{FF2B5EF4-FFF2-40B4-BE49-F238E27FC236}">
                <a16:creationId xmlns:a16="http://schemas.microsoft.com/office/drawing/2014/main" id="{CA699484-28EF-4F77-9B98-3625FC7CFA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25145" y="4024965"/>
            <a:ext cx="2592279" cy="169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14944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53F29798-D584-4792-9B62-3F5F5C36D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4" name="Picture 6" descr="Bildergebnis für  prof giuseppe gandolfi Pavia">
            <a:extLst>
              <a:ext uri="{FF2B5EF4-FFF2-40B4-BE49-F238E27FC236}">
                <a16:creationId xmlns:a16="http://schemas.microsoft.com/office/drawing/2014/main" id="{9F81053C-23A7-4DF4-8D40-360637C3A7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0500" y="1844675"/>
            <a:ext cx="7566025" cy="2616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Code européen des contrats. Avant-projet. Ediz. multilingue vol. 2 - Des  contrats en particulier: Amazon.de: G. Gandolfi: Bücher">
            <a:extLst>
              <a:ext uri="{FF2B5EF4-FFF2-40B4-BE49-F238E27FC236}">
                <a16:creationId xmlns:a16="http://schemas.microsoft.com/office/drawing/2014/main" id="{4DAD2878-B0E9-46F4-9747-EB95E857B5B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8438" y="1844675"/>
            <a:ext cx="1638300" cy="2616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Bildergebnis für  prof giuseppe gandolfi Pavia">
            <a:extLst>
              <a:ext uri="{FF2B5EF4-FFF2-40B4-BE49-F238E27FC236}">
                <a16:creationId xmlns:a16="http://schemas.microsoft.com/office/drawing/2014/main" id="{64FEC572-B51E-4191-9504-9B935593E4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0500" y="4522788"/>
            <a:ext cx="9266238" cy="17716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0431F710-D126-43BA-BE50-395646E63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4805"/>
            <a:ext cx="10515600" cy="150588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Борьба за язык</a:t>
            </a:r>
          </a:p>
        </p:txBody>
      </p:sp>
    </p:spTree>
    <p:extLst>
      <p:ext uri="{BB962C8B-B14F-4D97-AF65-F5344CB8AC3E}">
        <p14:creationId xmlns:p14="http://schemas.microsoft.com/office/powerpoint/2010/main" val="29283913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53F29798-D584-4792-9B62-3F5F5C36D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198" name="Picture 6" descr="Présentation de l'Association Henri Capitant">
            <a:extLst>
              <a:ext uri="{FF2B5EF4-FFF2-40B4-BE49-F238E27FC236}">
                <a16:creationId xmlns:a16="http://schemas.microsoft.com/office/drawing/2014/main" id="{E73E0264-A8E1-4320-A308-41D4166C31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76425"/>
            <a:ext cx="2890838" cy="90963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 descr="Bildergebnis für Cadre Commune de reference Henri Capitant">
            <a:extLst>
              <a:ext uri="{FF2B5EF4-FFF2-40B4-BE49-F238E27FC236}">
                <a16:creationId xmlns:a16="http://schemas.microsoft.com/office/drawing/2014/main" id="{4D6FA798-16D9-472B-98DB-0D7B2C3BBB8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857500"/>
            <a:ext cx="2890838" cy="34051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PRINCIPES CONTRACTUELS COMMUNS: PROJET DE CADRE COMMUN DE RÉFÉRENCE:  Amazon.de: Fauvarque-Cosson, Bénédicte, Mazeaud, Denis, Collectif:  Fremdsprachige Bücher">
            <a:extLst>
              <a:ext uri="{FF2B5EF4-FFF2-40B4-BE49-F238E27FC236}">
                <a16:creationId xmlns:a16="http://schemas.microsoft.com/office/drawing/2014/main" id="{92CF795C-8799-402B-80DB-5FBEA1C016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0475" y="1876425"/>
            <a:ext cx="7550150" cy="438626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2879C30-06BC-4223-ACF9-4DC3D61FE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4805"/>
            <a:ext cx="10515600" cy="150588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Борьба за язык</a:t>
            </a:r>
          </a:p>
        </p:txBody>
      </p:sp>
    </p:spTree>
    <p:extLst>
      <p:ext uri="{BB962C8B-B14F-4D97-AF65-F5344CB8AC3E}">
        <p14:creationId xmlns:p14="http://schemas.microsoft.com/office/powerpoint/2010/main" val="10230000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71EC1228-8B00-4D31-8616-AAB846D68C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27E3DB9-C837-41BE-9696-3BA71BECF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67909" y="2023110"/>
            <a:ext cx="2469624" cy="284607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Опциональный инструмент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99413ED5-9ED4-4772-BCE4-2BCAE6B12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433973" y="-827233"/>
            <a:ext cx="1715478" cy="85834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2085" y="664308"/>
            <a:ext cx="8082632" cy="56003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218" name="Picture 2" descr="Common European Sales Law in Context: Interactions with English and German  Law - Oxford Scholarship">
            <a:extLst>
              <a:ext uri="{FF2B5EF4-FFF2-40B4-BE49-F238E27FC236}">
                <a16:creationId xmlns:a16="http://schemas.microsoft.com/office/drawing/2014/main" id="{D7D8506F-2518-404E-BAE6-47B11905C83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2359"/>
          <a:stretch/>
        </p:blipFill>
        <p:spPr bwMode="auto">
          <a:xfrm>
            <a:off x="545237" y="858525"/>
            <a:ext cx="3685032" cy="5211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Common European Sales Law (CESL): A Commentary: Reiner Schulze: Beck/Hart">
            <a:extLst>
              <a:ext uri="{FF2B5EF4-FFF2-40B4-BE49-F238E27FC236}">
                <a16:creationId xmlns:a16="http://schemas.microsoft.com/office/drawing/2014/main" id="{E623A303-2AD3-4A44-A463-23D1E6F4139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0" r="1" b="5253"/>
          <a:stretch/>
        </p:blipFill>
        <p:spPr bwMode="auto">
          <a:xfrm>
            <a:off x="4457706" y="858524"/>
            <a:ext cx="3685032" cy="5211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" name="Rectangle 78">
            <a:extLst>
              <a:ext uri="{FF2B5EF4-FFF2-40B4-BE49-F238E27FC236}">
                <a16:creationId xmlns:a16="http://schemas.microsoft.com/office/drawing/2014/main" id="{90F533E9-6690-41A8-A372-4C6C622D0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950447" y="3392097"/>
            <a:ext cx="1719072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4172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1707FC24-6981-43D9-B525-C7832BA22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11449"/>
            <a:ext cx="4332307" cy="6179552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A5F28F6-C7DF-4D62-9CD3-E48BB7B6C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742951"/>
            <a:ext cx="3476625" cy="49625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Кодификация европейского частного права?</a:t>
            </a:r>
          </a:p>
        </p:txBody>
      </p:sp>
      <p:pic>
        <p:nvPicPr>
          <p:cNvPr id="10242" name="Picture 2" descr="Towards a European Civil Code, Third Fully Revised and Expanded Edition">
            <a:extLst>
              <a:ext uri="{FF2B5EF4-FFF2-40B4-BE49-F238E27FC236}">
                <a16:creationId xmlns:a16="http://schemas.microsoft.com/office/drawing/2014/main" id="{22D65ACA-4352-4167-A177-4CA7AF396B3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40972" y="492573"/>
            <a:ext cx="4179245" cy="5880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23742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8" name="Rectangle 139">
            <a:extLst>
              <a:ext uri="{FF2B5EF4-FFF2-40B4-BE49-F238E27FC236}">
                <a16:creationId xmlns:a16="http://schemas.microsoft.com/office/drawing/2014/main" id="{55C01129-3453-464D-A870-ED71C6E89D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79" name="Rectangle 141">
            <a:extLst>
              <a:ext uri="{FF2B5EF4-FFF2-40B4-BE49-F238E27FC236}">
                <a16:creationId xmlns:a16="http://schemas.microsoft.com/office/drawing/2014/main" id="{9D2781A6-5C82-4764-B489-F9A599C0A7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98833" y="685800"/>
            <a:ext cx="5004061" cy="5486400"/>
          </a:xfrm>
          <a:prstGeom prst="rect">
            <a:avLst/>
          </a:prstGeom>
          <a:solidFill>
            <a:schemeClr val="tx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29EA2E0-1528-4A03-B7C9-CC136B766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6447" y="1084521"/>
            <a:ext cx="4019107" cy="1361347"/>
          </a:xfrm>
        </p:spPr>
        <p:txBody>
          <a:bodyPr anchor="b">
            <a:normAutofit/>
          </a:bodyPr>
          <a:lstStyle/>
          <a:p>
            <a:pPr algn="ctr"/>
            <a:r>
              <a:rPr lang="ru-RU" sz="2400">
                <a:solidFill>
                  <a:schemeClr val="bg1">
                    <a:alpha val="60000"/>
                  </a:schemeClr>
                </a:solidFill>
              </a:rPr>
              <a:t>Римское право и кодификация европейского частного права? </a:t>
            </a:r>
            <a:endParaRPr lang="de-DE" sz="2400">
              <a:solidFill>
                <a:schemeClr val="bg1">
                  <a:alpha val="60000"/>
                </a:schemeClr>
              </a:solidFill>
            </a:endParaRPr>
          </a:p>
        </p:txBody>
      </p:sp>
      <p:pic>
        <p:nvPicPr>
          <p:cNvPr id="11266" name="Picture 2" descr="Bildergebnis für Zimmerman Law of Obligation The Roman Foundation">
            <a:extLst>
              <a:ext uri="{FF2B5EF4-FFF2-40B4-BE49-F238E27FC236}">
                <a16:creationId xmlns:a16="http://schemas.microsoft.com/office/drawing/2014/main" id="{02511748-12E2-40A0-B609-77EF015AA25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6" r="7968"/>
          <a:stretch/>
        </p:blipFill>
        <p:spPr bwMode="auto">
          <a:xfrm>
            <a:off x="680483" y="685795"/>
            <a:ext cx="2931299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0" name="Content Placeholder 11269">
            <a:extLst>
              <a:ext uri="{FF2B5EF4-FFF2-40B4-BE49-F238E27FC236}">
                <a16:creationId xmlns:a16="http://schemas.microsoft.com/office/drawing/2014/main" id="{98A6CAF2-71B7-4806-BDFA-142B9614D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7712" y="2732739"/>
            <a:ext cx="3976577" cy="3083270"/>
          </a:xfrm>
        </p:spPr>
        <p:txBody>
          <a:bodyPr anchor="t">
            <a:normAutofit/>
          </a:bodyPr>
          <a:lstStyle/>
          <a:p>
            <a:pPr algn="ctr"/>
            <a:endParaRPr lang="en-US" sz="2000">
              <a:solidFill>
                <a:schemeClr val="bg1"/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D1DF0B8-2C21-43EE-8273-6BDBE9ADA19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29" r="17362"/>
          <a:stretch/>
        </p:blipFill>
        <p:spPr bwMode="auto">
          <a:xfrm>
            <a:off x="8606117" y="685805"/>
            <a:ext cx="2905400" cy="5486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39119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1707FC24-6981-43D9-B525-C7832BA22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11449"/>
            <a:ext cx="4332307" cy="6179552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D9C1DD7-43C5-4D2F-9E1A-9EF4E6DC3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742951"/>
            <a:ext cx="3476625" cy="49625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Комментарии европейского права</a:t>
            </a:r>
          </a:p>
        </p:txBody>
      </p:sp>
      <p:pic>
        <p:nvPicPr>
          <p:cNvPr id="12290" name="Picture 2" descr="Bildergebnis für Zimmerman Jansen Commentaries">
            <a:extLst>
              <a:ext uri="{FF2B5EF4-FFF2-40B4-BE49-F238E27FC236}">
                <a16:creationId xmlns:a16="http://schemas.microsoft.com/office/drawing/2014/main" id="{984CDEE8-790E-4945-9B11-1D8C12B2205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88214" y="492573"/>
            <a:ext cx="4484761" cy="5880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37974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321732"/>
            <a:ext cx="7058307" cy="1964266"/>
          </a:xfrm>
          <a:prstGeom prst="rect">
            <a:avLst/>
          </a:prstGeom>
          <a:solidFill>
            <a:srgbClr val="8884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026E07D-6128-4871-9EE5-D8FDFC756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516804"/>
            <a:ext cx="6594189" cy="1625210"/>
          </a:xfrm>
        </p:spPr>
        <p:txBody>
          <a:bodyPr>
            <a:normAutofit/>
          </a:bodyPr>
          <a:lstStyle/>
          <a:p>
            <a:r>
              <a:rPr lang="ru-RU" sz="3700">
                <a:solidFill>
                  <a:srgbClr val="FFFFFF"/>
                </a:solidFill>
              </a:rPr>
              <a:t>Франко-германский коммерческий кодекс для Европы?</a:t>
            </a:r>
            <a:endParaRPr lang="de-DE" sz="3700">
              <a:solidFill>
                <a:srgbClr val="FFFFFF"/>
              </a:solidFill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6D30126-6314-4A93-B27E-5C66CF7819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9184" y="2432305"/>
            <a:ext cx="7056669" cy="4102852"/>
          </a:xfrm>
          <a:prstGeom prst="rect">
            <a:avLst/>
          </a:prstGeom>
          <a:solidFill>
            <a:srgbClr val="7F7F7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314" name="Picture 2" descr="Droit européen des affaires">
            <a:extLst>
              <a:ext uri="{FF2B5EF4-FFF2-40B4-BE49-F238E27FC236}">
                <a16:creationId xmlns:a16="http://schemas.microsoft.com/office/drawing/2014/main" id="{DA334B2D-3C48-4B23-A241-AC79D4578F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6744" y="2879882"/>
            <a:ext cx="6579910" cy="3207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122C8A5-08B5-4EEE-8172-A60D6C820B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9319" y="917725"/>
            <a:ext cx="3424739" cy="4852362"/>
          </a:xfrm>
        </p:spPr>
        <p:txBody>
          <a:bodyPr anchor="ctr">
            <a:normAutofit/>
          </a:bodyPr>
          <a:lstStyle/>
          <a:p>
            <a:r>
              <a:rPr lang="de-DE" sz="2000">
                <a:solidFill>
                  <a:srgbClr val="FFFFFF"/>
                </a:solidFill>
                <a:hlinkClick r:id="rId3"/>
              </a:rPr>
              <a:t>http://www.codeeuropeendesaffaires.eu/</a:t>
            </a:r>
            <a:endParaRPr lang="ru-RU" sz="2000">
              <a:solidFill>
                <a:srgbClr val="FFFFFF"/>
              </a:solidFill>
            </a:endParaRPr>
          </a:p>
          <a:p>
            <a:endParaRPr lang="ru-RU" sz="2000">
              <a:solidFill>
                <a:srgbClr val="FFFFFF"/>
              </a:solidFill>
            </a:endParaRPr>
          </a:p>
          <a:p>
            <a:endParaRPr lang="de-DE" sz="20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7898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321732"/>
            <a:ext cx="7058307" cy="1964266"/>
          </a:xfrm>
          <a:prstGeom prst="rect">
            <a:avLst/>
          </a:prstGeom>
          <a:solidFill>
            <a:srgbClr val="3D4A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676A676-65C4-4E0A-AB15-10928C6C0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516804"/>
            <a:ext cx="6594189" cy="162521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Европейский институт права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6D30126-6314-4A93-B27E-5C66CF7819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9184" y="2432305"/>
            <a:ext cx="7056669" cy="4102852"/>
          </a:xfrm>
          <a:prstGeom prst="rect">
            <a:avLst/>
          </a:prstGeom>
          <a:solidFill>
            <a:srgbClr val="7F7F7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338" name="Picture 2" descr="ELI-Logo">
            <a:extLst>
              <a:ext uri="{FF2B5EF4-FFF2-40B4-BE49-F238E27FC236}">
                <a16:creationId xmlns:a16="http://schemas.microsoft.com/office/drawing/2014/main" id="{0F7D2185-6853-4425-8B9F-7FC3948A7DF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8657" y="2660287"/>
            <a:ext cx="5676083" cy="3646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F1CEC13D-B09C-496F-A6BC-6B4BC2B291D2}"/>
              </a:ext>
            </a:extLst>
          </p:cNvPr>
          <p:cNvSpPr/>
          <p:nvPr/>
        </p:nvSpPr>
        <p:spPr>
          <a:xfrm>
            <a:off x="8029319" y="917725"/>
            <a:ext cx="3424739" cy="4852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>
                <a:solidFill>
                  <a:srgbClr val="FFFFFF"/>
                </a:solidFill>
              </a:rPr>
              <a:t>Model Rules on Online Platforms</a:t>
            </a:r>
          </a:p>
        </p:txBody>
      </p:sp>
    </p:spTree>
    <p:extLst>
      <p:ext uri="{BB962C8B-B14F-4D97-AF65-F5344CB8AC3E}">
        <p14:creationId xmlns:p14="http://schemas.microsoft.com/office/powerpoint/2010/main" val="23071543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DEBBBDF-9D30-4F5E-B81B-E59AAAB24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ru-RU" sz="4000">
                <a:solidFill>
                  <a:srgbClr val="FFFFFF"/>
                </a:solidFill>
              </a:rPr>
              <a:t>Новые директивы</a:t>
            </a:r>
            <a:endParaRPr lang="de-DE" sz="4000">
              <a:solidFill>
                <a:srgbClr val="FFFFFF"/>
              </a:solidFill>
            </a:endParaRP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5A85A0-C8B8-42EB-9565-ACE7953767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r>
              <a:rPr lang="en-US" sz="2200" b="1">
                <a:solidFill>
                  <a:srgbClr val="FEFFFF"/>
                </a:solidFill>
              </a:rPr>
              <a:t>DIRECTIVE (EU) 2019/771 OF THE EUROPEAN PARLIAMENT AND OF THE COUNCIL</a:t>
            </a:r>
          </a:p>
          <a:p>
            <a:r>
              <a:rPr lang="en-US" sz="2200" b="1">
                <a:solidFill>
                  <a:srgbClr val="FEFFFF"/>
                </a:solidFill>
              </a:rPr>
              <a:t>of 20 May 2019</a:t>
            </a:r>
          </a:p>
          <a:p>
            <a:r>
              <a:rPr lang="en-US" sz="2200" b="1">
                <a:solidFill>
                  <a:srgbClr val="FEFFFF"/>
                </a:solidFill>
              </a:rPr>
              <a:t>on certain aspects concerning contracts for the sale of goods, amending Regulation (EU) 2017/2394 and Directive 2009/22/EC, and repealing Directive 1999/44/EC</a:t>
            </a:r>
          </a:p>
          <a:p>
            <a:r>
              <a:rPr lang="en-US" sz="2200">
                <a:solidFill>
                  <a:srgbClr val="FEFFFF"/>
                </a:solidFill>
              </a:rPr>
              <a:t>DIRECTIVE (EU) 2019/770 OF THE EUROPEAN PARLIAMENT AND OF THE COUNCIL of 20 May 2019 on certain aspects concerning contracts for the supply of digital content and digital services</a:t>
            </a:r>
            <a:endParaRPr lang="de-DE" sz="2200">
              <a:solidFill>
                <a:srgbClr val="FE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284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34368" y="563918"/>
            <a:ext cx="4119932" cy="5978614"/>
            <a:chOff x="7513372" y="803186"/>
            <a:chExt cx="4163968" cy="5978614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D976DDD8-C8FD-47B1-93ED-EF4615E95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8468" y="885651"/>
            <a:ext cx="3229803" cy="4624603"/>
          </a:xfrm>
        </p:spPr>
        <p:txBody>
          <a:bodyPr>
            <a:normAutofit/>
          </a:bodyPr>
          <a:lstStyle/>
          <a:p>
            <a:r>
              <a:rPr lang="ru-RU">
                <a:solidFill>
                  <a:srgbClr val="FFFFFF"/>
                </a:solidFill>
              </a:rPr>
              <a:t>Европейское частное право как система права</a:t>
            </a:r>
            <a:endParaRPr lang="de-DE">
              <a:solidFill>
                <a:srgbClr val="FFFFFF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F7C83B3-EBA4-4AE6-9DE7-FF4AE4CF1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708" y="885651"/>
            <a:ext cx="6525220" cy="4616849"/>
          </a:xfrm>
        </p:spPr>
        <p:txBody>
          <a:bodyPr anchor="ctr">
            <a:normAutofit/>
          </a:bodyPr>
          <a:lstStyle/>
          <a:p>
            <a:r>
              <a:rPr lang="ru-RU" sz="2400" dirty="0"/>
              <a:t>Комплексная концепция источников европейского права </a:t>
            </a:r>
          </a:p>
          <a:p>
            <a:r>
              <a:rPr lang="ru-RU" sz="2400" dirty="0"/>
              <a:t>1. Первичные источники права </a:t>
            </a:r>
          </a:p>
          <a:p>
            <a:r>
              <a:rPr lang="ru-RU" sz="2400" dirty="0"/>
              <a:t>Договор о ЕС</a:t>
            </a:r>
          </a:p>
          <a:p>
            <a:r>
              <a:rPr lang="ru-RU" sz="2400" dirty="0"/>
              <a:t>Договор о функционированию ЕС</a:t>
            </a:r>
          </a:p>
          <a:p>
            <a:r>
              <a:rPr lang="ru-RU" sz="2400" dirty="0"/>
              <a:t>2. Вторичные источники права</a:t>
            </a:r>
          </a:p>
          <a:p>
            <a:r>
              <a:rPr lang="ru-RU" sz="2400" dirty="0"/>
              <a:t>Директивы </a:t>
            </a:r>
          </a:p>
          <a:p>
            <a:r>
              <a:rPr lang="ru-RU" sz="2400" dirty="0"/>
              <a:t>Распоряжения</a:t>
            </a:r>
          </a:p>
          <a:p>
            <a:r>
              <a:rPr lang="ru-RU" sz="2400" dirty="0"/>
              <a:t>3. Решения Суда Справедливости ЕС </a:t>
            </a:r>
          </a:p>
          <a:p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13227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34368" y="563918"/>
            <a:ext cx="4119932" cy="5978614"/>
            <a:chOff x="7513372" y="803186"/>
            <a:chExt cx="4163968" cy="5978614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D4CFE497-60DA-40B9-8A8F-12E60568A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8468" y="885651"/>
            <a:ext cx="3229803" cy="4624603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FFFFFF"/>
                </a:solidFill>
              </a:rPr>
              <a:t>Проблема целостности</a:t>
            </a:r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85B076E-E750-4578-8274-540DE87840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708" y="885651"/>
            <a:ext cx="6525220" cy="4616849"/>
          </a:xfrm>
        </p:spPr>
        <p:txBody>
          <a:bodyPr anchor="ctr">
            <a:normAutofit/>
          </a:bodyPr>
          <a:lstStyle/>
          <a:p>
            <a:r>
              <a:rPr lang="ru-RU" sz="2400"/>
              <a:t>Система директив и распоряжении </a:t>
            </a:r>
          </a:p>
          <a:p>
            <a:r>
              <a:rPr lang="ru-RU" sz="2400"/>
              <a:t>Вопрос точечного и проблемного регулирования а система национальной кодификации </a:t>
            </a:r>
          </a:p>
          <a:p>
            <a:r>
              <a:rPr lang="ru-RU" sz="2400"/>
              <a:t> </a:t>
            </a:r>
            <a:r>
              <a:rPr lang="de-DE" sz="2400"/>
              <a:t>Towards a more coherent European contract law: </a:t>
            </a:r>
            <a:r>
              <a:rPr lang="ru-RU" sz="2400"/>
              <a:t>сообщения европейской комиссии. </a:t>
            </a:r>
          </a:p>
          <a:p>
            <a:r>
              <a:rPr lang="ru-RU" sz="2400"/>
              <a:t>Идея собственной системы отношении </a:t>
            </a:r>
          </a:p>
          <a:p>
            <a:r>
              <a:rPr lang="ru-RU" sz="2400"/>
              <a:t>Идея рамочной директивы</a:t>
            </a:r>
          </a:p>
          <a:p>
            <a:r>
              <a:rPr lang="ru-RU" sz="2400"/>
              <a:t>Идея опционального инструмента</a:t>
            </a:r>
          </a:p>
          <a:p>
            <a:endParaRPr lang="de-DE" sz="2400"/>
          </a:p>
        </p:txBody>
      </p:sp>
    </p:spTree>
    <p:extLst>
      <p:ext uri="{BB962C8B-B14F-4D97-AF65-F5344CB8AC3E}">
        <p14:creationId xmlns:p14="http://schemas.microsoft.com/office/powerpoint/2010/main" val="3469481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74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83645737-193F-4BA2-9F6C-369E31108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ru-RU" sz="4000" dirty="0">
                <a:solidFill>
                  <a:srgbClr val="FFFFFF"/>
                </a:solidFill>
              </a:rPr>
              <a:t>Европейские </a:t>
            </a:r>
            <a:r>
              <a:rPr lang="en-US" sz="4000" dirty="0">
                <a:solidFill>
                  <a:srgbClr val="FFFFFF"/>
                </a:solidFill>
              </a:rPr>
              <a:t>restatements</a:t>
            </a:r>
            <a:r>
              <a:rPr lang="de-DE" sz="4000" dirty="0">
                <a:solidFill>
                  <a:srgbClr val="FFFFFF"/>
                </a:solidFill>
              </a:rPr>
              <a:t> </a:t>
            </a:r>
            <a:r>
              <a:rPr lang="ru-RU" sz="4000" dirty="0">
                <a:solidFill>
                  <a:srgbClr val="FFFFFF"/>
                </a:solidFill>
              </a:rPr>
              <a:t>и американский опыт  </a:t>
            </a:r>
            <a:endParaRPr lang="de-DE" sz="4000" dirty="0">
              <a:solidFill>
                <a:srgbClr val="FFFFFF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2EC3C37-1280-48AF-969E-940A427BD7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904" y="2494450"/>
            <a:ext cx="4053545" cy="3563159"/>
          </a:xfrm>
        </p:spPr>
        <p:txBody>
          <a:bodyPr>
            <a:normAutofit/>
          </a:bodyPr>
          <a:lstStyle/>
          <a:p>
            <a:r>
              <a:rPr lang="ru-RU" sz="2400" dirty="0"/>
              <a:t>Идея </a:t>
            </a:r>
            <a:r>
              <a:rPr lang="en-US" sz="2400" dirty="0"/>
              <a:t>restatements</a:t>
            </a:r>
            <a:r>
              <a:rPr lang="ru-RU" sz="2400" dirty="0"/>
              <a:t>. Американский</a:t>
            </a:r>
            <a:r>
              <a:rPr lang="en-US" sz="2400" dirty="0"/>
              <a:t> </a:t>
            </a:r>
            <a:r>
              <a:rPr lang="ru-RU" sz="2400" dirty="0"/>
              <a:t>институт права</a:t>
            </a:r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pic>
        <p:nvPicPr>
          <p:cNvPr id="1026" name="Picture 2" descr="The American Law Institute">
            <a:extLst>
              <a:ext uri="{FF2B5EF4-FFF2-40B4-BE49-F238E27FC236}">
                <a16:creationId xmlns:a16="http://schemas.microsoft.com/office/drawing/2014/main" id="{164AB026-377D-4F85-8A60-F1E9A9667D2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0"/>
          <a:stretch/>
        </p:blipFill>
        <p:spPr bwMode="auto">
          <a:xfrm>
            <a:off x="6098892" y="2492376"/>
            <a:ext cx="4802404" cy="3563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7806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ACD4D2-EA5C-47B5-9540-1A654FBD6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8368" y="4522156"/>
            <a:ext cx="4937937" cy="136321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Американские</a:t>
            </a: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restatements</a:t>
            </a:r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F6E384F5-137A-40B1-97F0-694CC6ECD5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122218"/>
            <a:ext cx="3730752" cy="4735782"/>
          </a:xfrm>
          <a:custGeom>
            <a:avLst/>
            <a:gdLst>
              <a:gd name="connsiteX0" fmla="*/ 640080 w 3730752"/>
              <a:gd name="connsiteY0" fmla="*/ 0 h 4735782"/>
              <a:gd name="connsiteX1" fmla="*/ 3730752 w 3730752"/>
              <a:gd name="connsiteY1" fmla="*/ 3090672 h 4735782"/>
              <a:gd name="connsiteX2" fmla="*/ 3357725 w 3730752"/>
              <a:gd name="connsiteY2" fmla="*/ 4563870 h 4735782"/>
              <a:gd name="connsiteX3" fmla="*/ 3253285 w 3730752"/>
              <a:gd name="connsiteY3" fmla="*/ 4735782 h 4735782"/>
              <a:gd name="connsiteX4" fmla="*/ 0 w 3730752"/>
              <a:gd name="connsiteY4" fmla="*/ 4735782 h 4735782"/>
              <a:gd name="connsiteX5" fmla="*/ 0 w 3730752"/>
              <a:gd name="connsiteY5" fmla="*/ 67215 h 4735782"/>
              <a:gd name="connsiteX6" fmla="*/ 17202 w 3730752"/>
              <a:gd name="connsiteY6" fmla="*/ 62792 h 4735782"/>
              <a:gd name="connsiteX7" fmla="*/ 640080 w 3730752"/>
              <a:gd name="connsiteY7" fmla="*/ 0 h 4735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30752" h="4735782">
                <a:moveTo>
                  <a:pt x="640080" y="0"/>
                </a:moveTo>
                <a:cubicBezTo>
                  <a:pt x="2347011" y="0"/>
                  <a:pt x="3730752" y="1383741"/>
                  <a:pt x="3730752" y="3090672"/>
                </a:cubicBezTo>
                <a:cubicBezTo>
                  <a:pt x="3730752" y="3624088"/>
                  <a:pt x="3595621" y="4125943"/>
                  <a:pt x="3357725" y="4563870"/>
                </a:cubicBezTo>
                <a:lnTo>
                  <a:pt x="3253285" y="4735782"/>
                </a:lnTo>
                <a:lnTo>
                  <a:pt x="0" y="4735782"/>
                </a:lnTo>
                <a:lnTo>
                  <a:pt x="0" y="67215"/>
                </a:lnTo>
                <a:lnTo>
                  <a:pt x="17202" y="62792"/>
                </a:lnTo>
                <a:cubicBezTo>
                  <a:pt x="218397" y="21621"/>
                  <a:pt x="426714" y="0"/>
                  <a:pt x="640080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64" name="Freeform: Shape 80">
            <a:extLst>
              <a:ext uri="{FF2B5EF4-FFF2-40B4-BE49-F238E27FC236}">
                <a16:creationId xmlns:a16="http://schemas.microsoft.com/office/drawing/2014/main" id="{9DBC4630-03DA-474F-BBCB-BA3AE6B317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1982" y="-4332"/>
            <a:ext cx="4242816" cy="2454158"/>
          </a:xfrm>
          <a:custGeom>
            <a:avLst/>
            <a:gdLst>
              <a:gd name="connsiteX0" fmla="*/ 28633 w 4242816"/>
              <a:gd name="connsiteY0" fmla="*/ 0 h 2454158"/>
              <a:gd name="connsiteX1" fmla="*/ 4214183 w 4242816"/>
              <a:gd name="connsiteY1" fmla="*/ 0 h 2454158"/>
              <a:gd name="connsiteX2" fmla="*/ 4231864 w 4242816"/>
              <a:gd name="connsiteY2" fmla="*/ 115848 h 2454158"/>
              <a:gd name="connsiteX3" fmla="*/ 4242816 w 4242816"/>
              <a:gd name="connsiteY3" fmla="*/ 332750 h 2454158"/>
              <a:gd name="connsiteX4" fmla="*/ 2121408 w 4242816"/>
              <a:gd name="connsiteY4" fmla="*/ 2454158 h 2454158"/>
              <a:gd name="connsiteX5" fmla="*/ 0 w 4242816"/>
              <a:gd name="connsiteY5" fmla="*/ 332750 h 2454158"/>
              <a:gd name="connsiteX6" fmla="*/ 10953 w 4242816"/>
              <a:gd name="connsiteY6" fmla="*/ 115848 h 2454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42816" h="2454158">
                <a:moveTo>
                  <a:pt x="28633" y="0"/>
                </a:moveTo>
                <a:lnTo>
                  <a:pt x="4214183" y="0"/>
                </a:lnTo>
                <a:lnTo>
                  <a:pt x="4231864" y="115848"/>
                </a:lnTo>
                <a:cubicBezTo>
                  <a:pt x="4239106" y="187164"/>
                  <a:pt x="4242816" y="259524"/>
                  <a:pt x="4242816" y="332750"/>
                </a:cubicBezTo>
                <a:cubicBezTo>
                  <a:pt x="4242816" y="1504371"/>
                  <a:pt x="3293029" y="2454158"/>
                  <a:pt x="2121408" y="2454158"/>
                </a:cubicBezTo>
                <a:cubicBezTo>
                  <a:pt x="949787" y="2454158"/>
                  <a:pt x="0" y="1504371"/>
                  <a:pt x="0" y="332750"/>
                </a:cubicBezTo>
                <a:cubicBezTo>
                  <a:pt x="0" y="259524"/>
                  <a:pt x="3710" y="187164"/>
                  <a:pt x="10953" y="115848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2" name="Picture 4" descr="Bildergebnis für restatements of law">
            <a:extLst>
              <a:ext uri="{FF2B5EF4-FFF2-40B4-BE49-F238E27FC236}">
                <a16:creationId xmlns:a16="http://schemas.microsoft.com/office/drawing/2014/main" id="{73D4C92E-570E-498D-A4AE-26812F86865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00" r="-2" b="40586"/>
          <a:stretch/>
        </p:blipFill>
        <p:spPr bwMode="auto">
          <a:xfrm>
            <a:off x="1246573" y="10"/>
            <a:ext cx="3913632" cy="2285224"/>
          </a:xfrm>
          <a:custGeom>
            <a:avLst/>
            <a:gdLst/>
            <a:ahLst/>
            <a:cxnLst/>
            <a:rect l="l" t="t" r="r" b="b"/>
            <a:pathLst>
              <a:path w="3913632" h="2285234">
                <a:moveTo>
                  <a:pt x="29691" y="0"/>
                </a:moveTo>
                <a:lnTo>
                  <a:pt x="3883942" y="0"/>
                </a:lnTo>
                <a:lnTo>
                  <a:pt x="3903529" y="128345"/>
                </a:lnTo>
                <a:cubicBezTo>
                  <a:pt x="3910210" y="194127"/>
                  <a:pt x="3913632" y="260873"/>
                  <a:pt x="3913632" y="328418"/>
                </a:cubicBezTo>
                <a:cubicBezTo>
                  <a:pt x="3913632" y="1409138"/>
                  <a:pt x="3037536" y="2285234"/>
                  <a:pt x="1956816" y="2285234"/>
                </a:cubicBezTo>
                <a:cubicBezTo>
                  <a:pt x="876096" y="2285234"/>
                  <a:pt x="0" y="1409138"/>
                  <a:pt x="0" y="328418"/>
                </a:cubicBezTo>
                <a:cubicBezTo>
                  <a:pt x="0" y="260873"/>
                  <a:pt x="3422" y="194127"/>
                  <a:pt x="10103" y="12834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Bildergebnis für restatements of law">
            <a:extLst>
              <a:ext uri="{FF2B5EF4-FFF2-40B4-BE49-F238E27FC236}">
                <a16:creationId xmlns:a16="http://schemas.microsoft.com/office/drawing/2014/main" id="{D99D4C8B-2330-47C9-A2D2-A85BE0BEDD6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98" r="19101" b="-1"/>
          <a:stretch/>
        </p:blipFill>
        <p:spPr bwMode="auto">
          <a:xfrm>
            <a:off x="20" y="2288331"/>
            <a:ext cx="3564618" cy="4569668"/>
          </a:xfrm>
          <a:custGeom>
            <a:avLst/>
            <a:gdLst/>
            <a:ahLst/>
            <a:cxnLst/>
            <a:rect l="l" t="t" r="r" b="b"/>
            <a:pathLst>
              <a:path w="3564638" h="4569668">
                <a:moveTo>
                  <a:pt x="640080" y="0"/>
                </a:moveTo>
                <a:cubicBezTo>
                  <a:pt x="2255269" y="0"/>
                  <a:pt x="3564638" y="1309369"/>
                  <a:pt x="3564638" y="2924558"/>
                </a:cubicBezTo>
                <a:cubicBezTo>
                  <a:pt x="3564638" y="3530254"/>
                  <a:pt x="3380508" y="4092944"/>
                  <a:pt x="3065170" y="4559707"/>
                </a:cubicBezTo>
                <a:lnTo>
                  <a:pt x="3057720" y="4569668"/>
                </a:lnTo>
                <a:lnTo>
                  <a:pt x="0" y="4569668"/>
                </a:lnTo>
                <a:lnTo>
                  <a:pt x="0" y="72448"/>
                </a:lnTo>
                <a:lnTo>
                  <a:pt x="50679" y="59417"/>
                </a:lnTo>
                <a:cubicBezTo>
                  <a:pt x="241061" y="20459"/>
                  <a:pt x="438181" y="0"/>
                  <a:pt x="640080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5" name="Oval 82">
            <a:extLst>
              <a:ext uri="{FF2B5EF4-FFF2-40B4-BE49-F238E27FC236}">
                <a16:creationId xmlns:a16="http://schemas.microsoft.com/office/drawing/2014/main" id="{78418A25-6EAC-4140-BFE6-284E1925B5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60967" y="561316"/>
            <a:ext cx="3182112" cy="3182112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4" name="Picture 6" descr="Bildergebnis für restatements of law">
            <a:extLst>
              <a:ext uri="{FF2B5EF4-FFF2-40B4-BE49-F238E27FC236}">
                <a16:creationId xmlns:a16="http://schemas.microsoft.com/office/drawing/2014/main" id="{61863DB4-D896-4A9A-80B0-5A3D142A4AE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26" r="8097" b="3"/>
          <a:stretch/>
        </p:blipFill>
        <p:spPr bwMode="auto">
          <a:xfrm>
            <a:off x="5525559" y="725908"/>
            <a:ext cx="2852928" cy="2852928"/>
          </a:xfrm>
          <a:custGeom>
            <a:avLst/>
            <a:gdLst/>
            <a:ahLst/>
            <a:cxnLst/>
            <a:rect l="l" t="t" r="r" b="b"/>
            <a:pathLst>
              <a:path w="2852928" h="2852928">
                <a:moveTo>
                  <a:pt x="1426464" y="0"/>
                </a:moveTo>
                <a:cubicBezTo>
                  <a:pt x="2214278" y="0"/>
                  <a:pt x="2852928" y="638650"/>
                  <a:pt x="2852928" y="1426464"/>
                </a:cubicBezTo>
                <a:cubicBezTo>
                  <a:pt x="2852928" y="2214278"/>
                  <a:pt x="2214278" y="2852928"/>
                  <a:pt x="1426464" y="2852928"/>
                </a:cubicBezTo>
                <a:cubicBezTo>
                  <a:pt x="638650" y="2852928"/>
                  <a:pt x="0" y="2214278"/>
                  <a:pt x="0" y="1426464"/>
                </a:cubicBezTo>
                <a:cubicBezTo>
                  <a:pt x="0" y="638650"/>
                  <a:pt x="638650" y="0"/>
                  <a:pt x="142646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6B9D64DB-4D5C-4A91-B45F-F301E3174F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52568" y="-4332"/>
            <a:ext cx="3439432" cy="3550083"/>
          </a:xfrm>
          <a:custGeom>
            <a:avLst/>
            <a:gdLst>
              <a:gd name="connsiteX0" fmla="*/ 115336 w 3439432"/>
              <a:gd name="connsiteY0" fmla="*/ 0 h 3550083"/>
              <a:gd name="connsiteX1" fmla="*/ 3439432 w 3439432"/>
              <a:gd name="connsiteY1" fmla="*/ 0 h 3550083"/>
              <a:gd name="connsiteX2" fmla="*/ 3439432 w 3439432"/>
              <a:gd name="connsiteY2" fmla="*/ 3462762 h 3550083"/>
              <a:gd name="connsiteX3" fmla="*/ 3318024 w 3439432"/>
              <a:gd name="connsiteY3" fmla="*/ 3493980 h 3550083"/>
              <a:gd name="connsiteX4" fmla="*/ 2761488 w 3439432"/>
              <a:gd name="connsiteY4" fmla="*/ 3550083 h 3550083"/>
              <a:gd name="connsiteX5" fmla="*/ 0 w 3439432"/>
              <a:gd name="connsiteY5" fmla="*/ 788595 h 3550083"/>
              <a:gd name="connsiteX6" fmla="*/ 70713 w 3439432"/>
              <a:gd name="connsiteY6" fmla="*/ 164949 h 3550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39432" h="3550083">
                <a:moveTo>
                  <a:pt x="115336" y="0"/>
                </a:moveTo>
                <a:lnTo>
                  <a:pt x="3439432" y="0"/>
                </a:lnTo>
                <a:lnTo>
                  <a:pt x="3439432" y="3462762"/>
                </a:lnTo>
                <a:lnTo>
                  <a:pt x="3318024" y="3493980"/>
                </a:lnTo>
                <a:cubicBezTo>
                  <a:pt x="3138258" y="3530765"/>
                  <a:pt x="2952129" y="3550083"/>
                  <a:pt x="2761488" y="3550083"/>
                </a:cubicBezTo>
                <a:cubicBezTo>
                  <a:pt x="1236360" y="3550083"/>
                  <a:pt x="0" y="2313723"/>
                  <a:pt x="0" y="788595"/>
                </a:cubicBezTo>
                <a:cubicBezTo>
                  <a:pt x="0" y="574124"/>
                  <a:pt x="24450" y="365364"/>
                  <a:pt x="70713" y="164949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8" name="Picture 10" descr="Bildergebnis für Corbin Law of contracts">
            <a:extLst>
              <a:ext uri="{FF2B5EF4-FFF2-40B4-BE49-F238E27FC236}">
                <a16:creationId xmlns:a16="http://schemas.microsoft.com/office/drawing/2014/main" id="{DC5A487F-80B6-4769-8DCB-EF5FACCF731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13326"/>
          <a:stretch/>
        </p:blipFill>
        <p:spPr bwMode="auto">
          <a:xfrm>
            <a:off x="8918761" y="-4331"/>
            <a:ext cx="3273238" cy="3383891"/>
          </a:xfrm>
          <a:custGeom>
            <a:avLst/>
            <a:gdLst/>
            <a:ahLst/>
            <a:cxnLst/>
            <a:rect l="l" t="t" r="r" b="b"/>
            <a:pathLst>
              <a:path w="3273238" h="3383891">
                <a:moveTo>
                  <a:pt x="122841" y="0"/>
                </a:moveTo>
                <a:lnTo>
                  <a:pt x="3273238" y="0"/>
                </a:lnTo>
                <a:lnTo>
                  <a:pt x="3273238" y="3291335"/>
                </a:lnTo>
                <a:lnTo>
                  <a:pt x="3118338" y="3331164"/>
                </a:lnTo>
                <a:cubicBezTo>
                  <a:pt x="2949390" y="3365736"/>
                  <a:pt x="2774463" y="3383891"/>
                  <a:pt x="2595295" y="3383891"/>
                </a:cubicBezTo>
                <a:cubicBezTo>
                  <a:pt x="1161953" y="3383891"/>
                  <a:pt x="0" y="2221938"/>
                  <a:pt x="0" y="788596"/>
                </a:cubicBezTo>
                <a:cubicBezTo>
                  <a:pt x="0" y="519845"/>
                  <a:pt x="40850" y="260634"/>
                  <a:pt x="116679" y="1683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CB14CE1B-4BC5-4EF2-BE3D-05E4F580B3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99331" y="3907418"/>
            <a:ext cx="2992669" cy="2950582"/>
          </a:xfrm>
          <a:custGeom>
            <a:avLst/>
            <a:gdLst>
              <a:gd name="connsiteX0" fmla="*/ 2052140 w 2992669"/>
              <a:gd name="connsiteY0" fmla="*/ 0 h 2950582"/>
              <a:gd name="connsiteX1" fmla="*/ 2850926 w 2992669"/>
              <a:gd name="connsiteY1" fmla="*/ 161267 h 2950582"/>
              <a:gd name="connsiteX2" fmla="*/ 2992669 w 2992669"/>
              <a:gd name="connsiteY2" fmla="*/ 229549 h 2950582"/>
              <a:gd name="connsiteX3" fmla="*/ 2992669 w 2992669"/>
              <a:gd name="connsiteY3" fmla="*/ 2950582 h 2950582"/>
              <a:gd name="connsiteX4" fmla="*/ 209274 w 2992669"/>
              <a:gd name="connsiteY4" fmla="*/ 2950582 h 2950582"/>
              <a:gd name="connsiteX5" fmla="*/ 161267 w 2992669"/>
              <a:gd name="connsiteY5" fmla="*/ 2850926 h 2950582"/>
              <a:gd name="connsiteX6" fmla="*/ 0 w 2992669"/>
              <a:gd name="connsiteY6" fmla="*/ 2052140 h 2950582"/>
              <a:gd name="connsiteX7" fmla="*/ 2052140 w 2992669"/>
              <a:gd name="connsiteY7" fmla="*/ 0 h 2950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92669" h="2950582">
                <a:moveTo>
                  <a:pt x="2052140" y="0"/>
                </a:moveTo>
                <a:cubicBezTo>
                  <a:pt x="2335482" y="0"/>
                  <a:pt x="2605411" y="57424"/>
                  <a:pt x="2850926" y="161267"/>
                </a:cubicBezTo>
                <a:lnTo>
                  <a:pt x="2992669" y="229549"/>
                </a:lnTo>
                <a:lnTo>
                  <a:pt x="2992669" y="2950582"/>
                </a:lnTo>
                <a:lnTo>
                  <a:pt x="209274" y="2950582"/>
                </a:lnTo>
                <a:lnTo>
                  <a:pt x="161267" y="2850926"/>
                </a:lnTo>
                <a:cubicBezTo>
                  <a:pt x="57423" y="2605411"/>
                  <a:pt x="0" y="2335482"/>
                  <a:pt x="0" y="2052140"/>
                </a:cubicBezTo>
                <a:cubicBezTo>
                  <a:pt x="0" y="918774"/>
                  <a:pt x="918774" y="0"/>
                  <a:pt x="2052140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6" name="Picture 8" descr="Bildergebnis für Corbin Law of contracts">
            <a:extLst>
              <a:ext uri="{FF2B5EF4-FFF2-40B4-BE49-F238E27FC236}">
                <a16:creationId xmlns:a16="http://schemas.microsoft.com/office/drawing/2014/main" id="{ABC50F47-BD97-46DB-8D30-5837BC4D193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37391"/>
          <a:stretch/>
        </p:blipFill>
        <p:spPr bwMode="auto">
          <a:xfrm>
            <a:off x="9363236" y="4071322"/>
            <a:ext cx="2828765" cy="2786678"/>
          </a:xfrm>
          <a:custGeom>
            <a:avLst/>
            <a:gdLst/>
            <a:ahLst/>
            <a:cxnLst/>
            <a:rect l="l" t="t" r="r" b="b"/>
            <a:pathLst>
              <a:path w="2828765" h="2786678">
                <a:moveTo>
                  <a:pt x="1888236" y="0"/>
                </a:moveTo>
                <a:cubicBezTo>
                  <a:pt x="2214125" y="0"/>
                  <a:pt x="2520731" y="82558"/>
                  <a:pt x="2788281" y="227900"/>
                </a:cubicBezTo>
                <a:lnTo>
                  <a:pt x="2828765" y="252495"/>
                </a:lnTo>
                <a:lnTo>
                  <a:pt x="2828765" y="2786678"/>
                </a:lnTo>
                <a:lnTo>
                  <a:pt x="227128" y="2786678"/>
                </a:lnTo>
                <a:lnTo>
                  <a:pt x="148387" y="2623223"/>
                </a:lnTo>
                <a:cubicBezTo>
                  <a:pt x="52837" y="2397318"/>
                  <a:pt x="0" y="2148947"/>
                  <a:pt x="0" y="1888236"/>
                </a:cubicBezTo>
                <a:cubicBezTo>
                  <a:pt x="0" y="845392"/>
                  <a:pt x="845392" y="0"/>
                  <a:pt x="1888236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25227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7" name="Rectangle 76">
            <a:extLst>
              <a:ext uri="{FF2B5EF4-FFF2-40B4-BE49-F238E27FC236}">
                <a16:creationId xmlns:a16="http://schemas.microsoft.com/office/drawing/2014/main" id="{41BBC4E2-77AE-4A70-8F4E-420E9E2ADA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609CB703-C563-4F1F-BF28-83C06E978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81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C796684-E0F6-4B97-89AB-F018A525E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1608" y="583345"/>
            <a:ext cx="5279179" cy="22741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31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Принципы европейского договорного права Principles of European Contract Law (Комиссия Ландо)</a:t>
            </a:r>
          </a:p>
        </p:txBody>
      </p:sp>
      <p:sp>
        <p:nvSpPr>
          <p:cNvPr id="81" name="Graphic 32">
            <a:extLst>
              <a:ext uri="{FF2B5EF4-FFF2-40B4-BE49-F238E27FC236}">
                <a16:creationId xmlns:a16="http://schemas.microsoft.com/office/drawing/2014/main" id="{5DFC1D2F-D2C1-4B4C-A109-43567B85E6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3202" y="1145204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pic>
        <p:nvPicPr>
          <p:cNvPr id="3074" name="Picture 2" descr="Bildergebnis für principles of european contract law">
            <a:extLst>
              <a:ext uri="{FF2B5EF4-FFF2-40B4-BE49-F238E27FC236}">
                <a16:creationId xmlns:a16="http://schemas.microsoft.com/office/drawing/2014/main" id="{266707AD-C1DA-44BC-BCE5-C6CB763EEBF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8" r="-1" b="34593"/>
          <a:stretch/>
        </p:blipFill>
        <p:spPr bwMode="auto">
          <a:xfrm>
            <a:off x="1883229" y="132279"/>
            <a:ext cx="3555819" cy="3555819"/>
          </a:xfrm>
          <a:custGeom>
            <a:avLst/>
            <a:gdLst/>
            <a:ahLst/>
            <a:cxnLst/>
            <a:rect l="l" t="t" r="r" b="b"/>
            <a:pathLst>
              <a:path w="1924906" h="1924906">
                <a:moveTo>
                  <a:pt x="962453" y="0"/>
                </a:moveTo>
                <a:cubicBezTo>
                  <a:pt x="1494001" y="0"/>
                  <a:pt x="1924906" y="430905"/>
                  <a:pt x="1924906" y="962453"/>
                </a:cubicBezTo>
                <a:cubicBezTo>
                  <a:pt x="1924906" y="1494001"/>
                  <a:pt x="1494001" y="1924906"/>
                  <a:pt x="962453" y="1924906"/>
                </a:cubicBezTo>
                <a:cubicBezTo>
                  <a:pt x="430905" y="1924906"/>
                  <a:pt x="0" y="1494001"/>
                  <a:pt x="0" y="962453"/>
                </a:cubicBezTo>
                <a:cubicBezTo>
                  <a:pt x="0" y="430905"/>
                  <a:pt x="430905" y="0"/>
                  <a:pt x="962453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" name="Graphic 33">
            <a:extLst>
              <a:ext uri="{FF2B5EF4-FFF2-40B4-BE49-F238E27FC236}">
                <a16:creationId xmlns:a16="http://schemas.microsoft.com/office/drawing/2014/main" id="{FDE74ABC-C18D-4D27-A77F-43594963B8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51825" y="3065787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80" name="Picture 8" descr="Bildergebnis für ole lando">
            <a:extLst>
              <a:ext uri="{FF2B5EF4-FFF2-40B4-BE49-F238E27FC236}">
                <a16:creationId xmlns:a16="http://schemas.microsoft.com/office/drawing/2014/main" id="{5273A2AD-F2E7-4FBA-887D-0C500274BE0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45" r="-2" b="4887"/>
          <a:stretch/>
        </p:blipFill>
        <p:spPr bwMode="auto">
          <a:xfrm>
            <a:off x="1134538" y="3783685"/>
            <a:ext cx="2784784" cy="2784784"/>
          </a:xfrm>
          <a:custGeom>
            <a:avLst/>
            <a:gdLst/>
            <a:ahLst/>
            <a:cxnLst/>
            <a:rect l="l" t="t" r="r" b="b"/>
            <a:pathLst>
              <a:path w="2784784" h="2784784">
                <a:moveTo>
                  <a:pt x="1392392" y="0"/>
                </a:moveTo>
                <a:cubicBezTo>
                  <a:pt x="2161389" y="0"/>
                  <a:pt x="2784784" y="623395"/>
                  <a:pt x="2784784" y="1392392"/>
                </a:cubicBezTo>
                <a:cubicBezTo>
                  <a:pt x="2784784" y="2161389"/>
                  <a:pt x="2161389" y="2784784"/>
                  <a:pt x="1392392" y="2784784"/>
                </a:cubicBezTo>
                <a:cubicBezTo>
                  <a:pt x="623395" y="2784784"/>
                  <a:pt x="0" y="2161389"/>
                  <a:pt x="0" y="1392392"/>
                </a:cubicBezTo>
                <a:cubicBezTo>
                  <a:pt x="0" y="623395"/>
                  <a:pt x="623395" y="0"/>
                  <a:pt x="1392392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Bildergebnis für principles of european contract law">
            <a:extLst>
              <a:ext uri="{FF2B5EF4-FFF2-40B4-BE49-F238E27FC236}">
                <a16:creationId xmlns:a16="http://schemas.microsoft.com/office/drawing/2014/main" id="{F1B0F1FA-7516-4684-9B77-B98D9C6F47F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08" r="2" b="41567"/>
          <a:stretch/>
        </p:blipFill>
        <p:spPr bwMode="auto">
          <a:xfrm>
            <a:off x="4197746" y="4040416"/>
            <a:ext cx="3555818" cy="2817584"/>
          </a:xfrm>
          <a:custGeom>
            <a:avLst/>
            <a:gdLst/>
            <a:ahLst/>
            <a:cxnLst/>
            <a:rect l="l" t="t" r="r" b="b"/>
            <a:pathLst>
              <a:path w="3555818" h="2817584">
                <a:moveTo>
                  <a:pt x="1777909" y="0"/>
                </a:moveTo>
                <a:cubicBezTo>
                  <a:pt x="2759821" y="0"/>
                  <a:pt x="3555818" y="795997"/>
                  <a:pt x="3555818" y="1777909"/>
                </a:cubicBezTo>
                <a:cubicBezTo>
                  <a:pt x="3555818" y="2146126"/>
                  <a:pt x="3443881" y="2488199"/>
                  <a:pt x="3252179" y="2771955"/>
                </a:cubicBezTo>
                <a:lnTo>
                  <a:pt x="3218058" y="2817584"/>
                </a:lnTo>
                <a:lnTo>
                  <a:pt x="337760" y="2817584"/>
                </a:lnTo>
                <a:lnTo>
                  <a:pt x="303639" y="2771955"/>
                </a:lnTo>
                <a:cubicBezTo>
                  <a:pt x="111937" y="2488199"/>
                  <a:pt x="0" y="2146126"/>
                  <a:pt x="0" y="1777909"/>
                </a:cubicBezTo>
                <a:cubicBezTo>
                  <a:pt x="0" y="795997"/>
                  <a:pt x="795997" y="0"/>
                  <a:pt x="1777909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7" name="Graphic 31">
            <a:extLst>
              <a:ext uri="{FF2B5EF4-FFF2-40B4-BE49-F238E27FC236}">
                <a16:creationId xmlns:a16="http://schemas.microsoft.com/office/drawing/2014/main" id="{1CF7DF92-B01A-4340-9465-5B2DC96507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14230" y="4051095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974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Down Arrow 7">
            <a:extLst>
              <a:ext uri="{FF2B5EF4-FFF2-40B4-BE49-F238E27FC236}">
                <a16:creationId xmlns:a16="http://schemas.microsoft.com/office/drawing/2014/main" id="{73DE2CFE-42F2-48F0-8706-5264E012B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288521" y="381403"/>
            <a:ext cx="2200313" cy="3342508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098" name="Picture 2" descr="Cover for &#10;&#10;Principles of European Law&#10;&#10;&#10;&#10;&#10;&#10;&#10;">
            <a:extLst>
              <a:ext uri="{FF2B5EF4-FFF2-40B4-BE49-F238E27FC236}">
                <a16:creationId xmlns:a16="http://schemas.microsoft.com/office/drawing/2014/main" id="{A139F8F1-A724-4AB0-B138-E7329908768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2488" y="965200"/>
            <a:ext cx="3400425" cy="480536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Bildergebnis für Christian von Bar. Größe: 72 x 100. Quelle: us.edu.pl">
            <a:extLst>
              <a:ext uri="{FF2B5EF4-FFF2-40B4-BE49-F238E27FC236}">
                <a16:creationId xmlns:a16="http://schemas.microsoft.com/office/drawing/2014/main" id="{44965DDB-749E-4ADF-81EC-D938951334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1650" y="965200"/>
            <a:ext cx="3443288" cy="480536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0BCF6ECB-727D-4939-B31B-00BB44C62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952" y="1204108"/>
            <a:ext cx="2669406" cy="1781175"/>
          </a:xfrm>
        </p:spPr>
        <p:txBody>
          <a:bodyPr>
            <a:normAutofit/>
          </a:bodyPr>
          <a:lstStyle/>
          <a:p>
            <a:r>
              <a:rPr lang="ru-RU" sz="2000">
                <a:solidFill>
                  <a:srgbClr val="FFFFFF"/>
                </a:solidFill>
              </a:rPr>
              <a:t>Принципы европейского права</a:t>
            </a:r>
            <a:r>
              <a:rPr lang="de-DE" sz="2000">
                <a:solidFill>
                  <a:srgbClr val="FFFFFF"/>
                </a:solidFill>
              </a:rPr>
              <a:t>: Principles of European Law (</a:t>
            </a:r>
            <a:r>
              <a:rPr lang="ru-RU" sz="2000">
                <a:solidFill>
                  <a:srgbClr val="FFFFFF"/>
                </a:solidFill>
              </a:rPr>
              <a:t>студийная группа европейского гражданского кодекса) </a:t>
            </a:r>
            <a:endParaRPr lang="de-DE" sz="20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136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>
            <a:extLst>
              <a:ext uri="{FF2B5EF4-FFF2-40B4-BE49-F238E27FC236}">
                <a16:creationId xmlns:a16="http://schemas.microsoft.com/office/drawing/2014/main" id="{68575C10-8187-4AC4-AD72-C754EAFD28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65429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74E776C9-ED67-41B7-B3A3-4DF76EF3AC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99730"/>
            <a:ext cx="429768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6" name="Picture 6" descr="Bildergebnis für gianmaria ajani">
            <a:extLst>
              <a:ext uri="{FF2B5EF4-FFF2-40B4-BE49-F238E27FC236}">
                <a16:creationId xmlns:a16="http://schemas.microsoft.com/office/drawing/2014/main" id="{30DA612D-846D-437D-BC09-6300B5361C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0650" y="568325"/>
            <a:ext cx="2435225" cy="171291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Bildergebnis für hans schulte nölke">
            <a:extLst>
              <a:ext uri="{FF2B5EF4-FFF2-40B4-BE49-F238E27FC236}">
                <a16:creationId xmlns:a16="http://schemas.microsoft.com/office/drawing/2014/main" id="{ABD292EE-A25E-440C-87C9-AB094FACF7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0650" y="2351088"/>
            <a:ext cx="2435225" cy="38735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Bildergebnis für Principles of the Existing EC Contract Law">
            <a:extLst>
              <a:ext uri="{FF2B5EF4-FFF2-40B4-BE49-F238E27FC236}">
                <a16:creationId xmlns:a16="http://schemas.microsoft.com/office/drawing/2014/main" id="{1702C2B3-FCED-4125-8FC3-44C30E1B6A2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4138" y="568325"/>
            <a:ext cx="3703638" cy="565626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E00FEB33-936D-4904-9B81-F430B9D9D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924" y="559678"/>
            <a:ext cx="3898991" cy="4952492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Принципы обязывающего европейского договорного права </a:t>
            </a:r>
            <a:r>
              <a:rPr lang="de-DE" dirty="0" err="1">
                <a:solidFill>
                  <a:schemeClr val="bg1"/>
                </a:solidFill>
              </a:rPr>
              <a:t>Acquis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Principles</a:t>
            </a:r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5530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53F29798-D584-4792-9B62-3F5F5C36D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8" name="Picture 4" descr="Draft Common Frame of Reference. Outline Edition">
            <a:extLst>
              <a:ext uri="{FF2B5EF4-FFF2-40B4-BE49-F238E27FC236}">
                <a16:creationId xmlns:a16="http://schemas.microsoft.com/office/drawing/2014/main" id="{F829BCA0-15F6-484C-BC7C-DAE164331E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2738" y="1844675"/>
            <a:ext cx="6118225" cy="444976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https://images-na.ssl-images-amazon.com/images/I/41bl3c5m6FL._SX319_BO1,204,203,200_.jpg">
            <a:extLst>
              <a:ext uri="{FF2B5EF4-FFF2-40B4-BE49-F238E27FC236}">
                <a16:creationId xmlns:a16="http://schemas.microsoft.com/office/drawing/2014/main" id="{6534C13E-A30F-4A1E-84EB-2046308087E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875" y="1844675"/>
            <a:ext cx="2841625" cy="444976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382CD0A7-87A4-47DA-8DBE-CFB9BDCD9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4805"/>
            <a:ext cx="10515600" cy="150588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Проект собственной системы отношении DCFR </a:t>
            </a:r>
          </a:p>
        </p:txBody>
      </p:sp>
    </p:spTree>
    <p:extLst>
      <p:ext uri="{BB962C8B-B14F-4D97-AF65-F5344CB8AC3E}">
        <p14:creationId xmlns:p14="http://schemas.microsoft.com/office/powerpoint/2010/main" val="86171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264</Words>
  <Application>Microsoft Macintosh PowerPoint</Application>
  <PresentationFormat>Widescreen</PresentationFormat>
  <Paragraphs>41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</vt:lpstr>
      <vt:lpstr>Вопрос кодификации европейского частного права </vt:lpstr>
      <vt:lpstr>Европейское частное право как система права</vt:lpstr>
      <vt:lpstr>Проблема целостности</vt:lpstr>
      <vt:lpstr>Европейские restatements и американский опыт  </vt:lpstr>
      <vt:lpstr>Американские restatements</vt:lpstr>
      <vt:lpstr>Принципы европейского договорного права Principles of European Contract Law (Комиссия Ландо)</vt:lpstr>
      <vt:lpstr>Принципы европейского права: Principles of European Law (студийная группа европейского гражданского кодекса) </vt:lpstr>
      <vt:lpstr>Принципы обязывающего европейского договорного права Acquis Principles</vt:lpstr>
      <vt:lpstr>Проект собственной системы отношении DCFR </vt:lpstr>
      <vt:lpstr>Борьба за язык</vt:lpstr>
      <vt:lpstr>Борьба за язык</vt:lpstr>
      <vt:lpstr>Опциональный инструмент</vt:lpstr>
      <vt:lpstr>Кодификация европейского частного права?</vt:lpstr>
      <vt:lpstr>Римское право и кодификация европейского частного права? </vt:lpstr>
      <vt:lpstr>Комментарии европейского права</vt:lpstr>
      <vt:lpstr>Франко-германский коммерческий кодекс для Европы?</vt:lpstr>
      <vt:lpstr>Европейский институт права</vt:lpstr>
      <vt:lpstr>Новые директивы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Вопрос о кодификации европейского частного права</dc:title>
  <dc:creator>Zoll</dc:creator>
  <cp:lastModifiedBy>DP</cp:lastModifiedBy>
  <cp:revision>47</cp:revision>
  <dcterms:created xsi:type="dcterms:W3CDTF">2021-02-28T13:32:05Z</dcterms:created>
  <dcterms:modified xsi:type="dcterms:W3CDTF">2021-03-03T13:21:10Z</dcterms:modified>
</cp:coreProperties>
</file>