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73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45EDFC-E0E5-4802-B636-3B43CCFEA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16F29A-1AA9-4827-8031-598EA87F8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BEA0CA-126A-43BF-BA58-CDC5C5B48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1E9FC8-91E7-4EB3-9307-E7B733F1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34C7E1-6DA1-4B30-A085-0A0921A2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77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79376-337B-4824-9E3A-759DF84B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3BA291-C83F-455F-A05A-8DF2F31C6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944AF4-E4CE-4AB3-80DB-198589C3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BF550A-E7A4-4E8C-B930-AE285F132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D2CE34-A981-4DF8-8F44-7F81BA625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51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08E861A-43B6-45ED-90DA-B0135FD7F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8CE3F2-D71F-4CF1-9790-D42B47DB0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424A0-AF2C-49C8-9B55-4BEAF53C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005AE2-9526-49FA-8A9F-70698EC9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2CE1C2-A11F-442B-AFDF-B490681E7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18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7A4F3-7FEC-4778-A652-D952B89C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3F937D-400C-4F6E-972C-0D71FDB13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F28C8C-752A-4600-9D62-9D67C305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C26C6F-71BA-4C42-BB04-12BB501E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B8BCAB-6454-4D9E-A56B-36E75527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54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3A71E-D788-4BBD-A277-751F01537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0DD5B7-5BE7-4C0E-986D-363200ED4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452B11-C946-4E14-8AE1-A4EFB53D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AC8154-9CA8-4767-9FBB-47335CF76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5B445C-3CF2-4865-9FC0-DCDDF620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56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58B11-1A72-46B4-ACDC-373CA9B2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0450FE-838B-41F6-98C4-B5F885F2E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E1C502-B1BF-4371-BAE8-1525A060A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5B748E-5F41-4DCC-8FCF-5800ABA8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A3494A-FA78-4A7E-86A0-42CDCBBA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58ACB3-BB0C-40DF-BA8E-DEE42FB7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18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1E595-61A9-4C2D-9C4C-A334F34B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51F23C-3033-449D-9450-0006E05EC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A8011B-B414-44DB-A12B-5281C7452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C0B9C05-BCDE-4319-9074-9DBFBC21D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C6763CD-20C7-4EAF-B963-0F812958A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D7DDFB9-B24C-492E-82B2-00B1644D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09F30CC-E52E-4569-BBA1-C4D96044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6723ED2-F3D7-46C7-854A-D2FFF323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31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2E89ED-B925-4AB4-A6AE-BF63F915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73849B6-3EC8-4290-B4CC-21D18DD94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18C4E3-47BB-4A77-A23B-E6956567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3453CF-D5F9-4881-8FF4-C8DFB3930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46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21AB610-022C-4A8A-96D5-AC22AFC9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DF1C57A-2601-4A62-B0FC-25658883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CAA967-3E0F-4343-9AE5-6CB7BC50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96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43BC4-7A1B-43AF-9918-DDE1F0D8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4E3D6E-503B-4634-AEE5-BE41C6B58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30D181-DC75-4D24-BCEA-C65264E40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89C9BD-AAD7-458C-8021-E8260DB1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07D7AE-C055-42DE-95F4-CE31D6372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CE0CA6-8981-40D4-89D5-97BF9C3C3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49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981D5-C33C-445B-ACDF-60B80E52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91EF3CB-F755-4B39-9422-A1130D8F34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31FEAA-BBF5-47BE-92ED-9C2F6DC17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82D8884-36DD-4378-AA7C-6AA769CE5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3035F6-B657-495A-8FED-C8B37458C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5A06D4-B75E-4A9E-A031-46E0FB8D0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33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D0F0003-0E01-48EE-A0CF-34BC61C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302ACC-3488-437A-A12D-8E11B4B1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5C3EE8-05E7-47A8-B04F-2B5F2B286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4DCA-9472-424F-9E3C-5E596DBD7A9D}" type="datetimeFigureOut">
              <a:rPr lang="de-DE" smtClean="0"/>
              <a:t>08.03.21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93F51A-594B-4BA2-9E41-9F7F1204D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33F78-E383-420C-B5C5-DD53BB120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57E1-B5E4-4D06-8692-30C4C4BD67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47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4" descr="Bildergebnis für uniwersytet jagielloński">
            <a:extLst>
              <a:ext uri="{FF2B5EF4-FFF2-40B4-BE49-F238E27FC236}">
                <a16:creationId xmlns:a16="http://schemas.microsoft.com/office/drawing/2014/main" id="{6AD2EE3C-3140-4219-A700-2C9FC6758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2150" y="473075"/>
            <a:ext cx="3597275" cy="26590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Bildergebnis für Universität Osnabrück">
            <a:extLst>
              <a:ext uri="{FF2B5EF4-FFF2-40B4-BE49-F238E27FC236}">
                <a16:creationId xmlns:a16="http://schemas.microsoft.com/office/drawing/2014/main" id="{BEEB0500-318C-4ECE-978E-07DCFB2D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70863" y="473075"/>
            <a:ext cx="3556000" cy="26590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ildergebnis für uniwersytet jagielloński">
            <a:extLst>
              <a:ext uri="{FF2B5EF4-FFF2-40B4-BE49-F238E27FC236}">
                <a16:creationId xmlns:a16="http://schemas.microsoft.com/office/drawing/2014/main" id="{7797B03B-1D44-49C7-98FB-D6FB3CDAF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2150" y="3203575"/>
            <a:ext cx="2260600" cy="3178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Bildergebnis für Universität Osnabrück">
            <a:extLst>
              <a:ext uri="{FF2B5EF4-FFF2-40B4-BE49-F238E27FC236}">
                <a16:creationId xmlns:a16="http://schemas.microsoft.com/office/drawing/2014/main" id="{0FB28BCD-1CA3-44C5-9203-864202922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4188" y="3203575"/>
            <a:ext cx="4891088" cy="3178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FD247EA-E170-40E9-BA9F-2BFAA2A8A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764" y="2767106"/>
            <a:ext cx="3340415" cy="3071906"/>
          </a:xfrm>
        </p:spPr>
        <p:txBody>
          <a:bodyPr anchor="t">
            <a:normAutofit/>
          </a:bodyPr>
          <a:lstStyle/>
          <a:p>
            <a:pPr algn="l"/>
            <a:r>
              <a:rPr lang="ru-RU" sz="3100" dirty="0" err="1">
                <a:solidFill>
                  <a:srgbClr val="FFFFFF"/>
                </a:solidFill>
              </a:rPr>
              <a:t>Восточноевро-пейское</a:t>
            </a:r>
            <a:r>
              <a:rPr lang="ru-RU" sz="3100" dirty="0">
                <a:solidFill>
                  <a:srgbClr val="FFFFFF"/>
                </a:solidFill>
              </a:rPr>
              <a:t> право и методы сравнительного правоведения</a:t>
            </a:r>
            <a:endParaRPr lang="de-DE" sz="3100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FC2AEC-C159-4314-A615-F44728215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806824"/>
            <a:ext cx="2919738" cy="1494117"/>
          </a:xfrm>
        </p:spPr>
        <p:txBody>
          <a:bodyPr anchor="b">
            <a:normAutofit/>
          </a:bodyPr>
          <a:lstStyle/>
          <a:p>
            <a:pPr algn="l"/>
            <a:r>
              <a:rPr lang="ru-RU" sz="2000">
                <a:solidFill>
                  <a:srgbClr val="FFFFFF"/>
                </a:solidFill>
              </a:rPr>
              <a:t>Фридерик Цоль </a:t>
            </a:r>
            <a:endParaRPr lang="de-DE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1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6CAED0A-2A45-4C9C-BCDD-21A8A092C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144D12-BD18-40BC-BC7C-11D21AFCE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ru-RU" sz="2600"/>
              <a:t>Уве Кишель и восточные правые - сравнительные методы права теряют свою силу</a:t>
            </a:r>
            <a:br>
              <a:rPr lang="de-DE" sz="2600"/>
            </a:br>
            <a:endParaRPr lang="de-DE" sz="260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A22271-FFEC-46DE-AECF-3DE1EA1C5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4160725" cy="3598989"/>
          </a:xfrm>
        </p:spPr>
        <p:txBody>
          <a:bodyPr anchor="ctr">
            <a:normAutofit/>
          </a:bodyPr>
          <a:lstStyle/>
          <a:p>
            <a:r>
              <a:rPr lang="ru-RU" sz="2000"/>
              <a:t>Путешествие в Руританию – восточное право, как символ девальвации, а не как результат метода</a:t>
            </a:r>
            <a:endParaRPr lang="de-DE" sz="2000"/>
          </a:p>
          <a:p>
            <a:r>
              <a:rPr lang="ru-RU" sz="2000"/>
              <a:t>Феномен провинции</a:t>
            </a:r>
            <a:endParaRPr lang="de-DE" sz="2000"/>
          </a:p>
          <a:p>
            <a:r>
              <a:rPr lang="ru-RU" sz="2000"/>
              <a:t>Восточные правые - символ стремления, которое никогда не было достигнуто: кризис верховенства права как незаменимая характеристика правовой семьи.   </a:t>
            </a:r>
            <a:endParaRPr lang="de-DE" sz="2000"/>
          </a:p>
          <a:p>
            <a:endParaRPr lang="de-DE" sz="2000"/>
          </a:p>
        </p:txBody>
      </p:sp>
      <p:pic>
        <p:nvPicPr>
          <p:cNvPr id="9220" name="Picture 4" descr="Bildergebnis für Ruritanien">
            <a:extLst>
              <a:ext uri="{FF2B5EF4-FFF2-40B4-BE49-F238E27FC236}">
                <a16:creationId xmlns:a16="http://schemas.microsoft.com/office/drawing/2014/main" id="{79E00151-0875-493D-8122-D5AA91684F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12133"/>
          <a:stretch/>
        </p:blipFill>
        <p:spPr bwMode="auto">
          <a:xfrm>
            <a:off x="5418759" y="2559047"/>
            <a:ext cx="2741805" cy="363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Bildergebnis für Ruritanien">
            <a:extLst>
              <a:ext uri="{FF2B5EF4-FFF2-40B4-BE49-F238E27FC236}">
                <a16:creationId xmlns:a16="http://schemas.microsoft.com/office/drawing/2014/main" id="{3582583F-F17B-4DC7-B105-844E0983A6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5829"/>
          <a:stretch/>
        </p:blipFill>
        <p:spPr bwMode="auto">
          <a:xfrm>
            <a:off x="8412616" y="2559047"/>
            <a:ext cx="2743620" cy="363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3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9" y="450221"/>
            <a:ext cx="3362146" cy="39115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95F977-2057-4B90-B802-0462D44B6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1" y="762000"/>
            <a:ext cx="2771672" cy="3230578"/>
          </a:xfrm>
        </p:spPr>
        <p:txBody>
          <a:bodyPr>
            <a:normAutofit fontScale="90000"/>
          </a:bodyPr>
          <a:lstStyle/>
          <a:p>
            <a:r>
              <a:rPr lang="ru-RU" sz="3500" dirty="0">
                <a:solidFill>
                  <a:srgbClr val="FFFFFF"/>
                </a:solidFill>
              </a:rPr>
              <a:t>Мир </a:t>
            </a:r>
            <a:r>
              <a:rPr lang="ru-RU" sz="3500" dirty="0" err="1">
                <a:solidFill>
                  <a:srgbClr val="FFFFFF"/>
                </a:solidFill>
              </a:rPr>
              <a:t>восточноевро</a:t>
            </a:r>
            <a:r>
              <a:rPr lang="ru-RU" sz="3500" dirty="0">
                <a:solidFill>
                  <a:srgbClr val="FFFFFF"/>
                </a:solidFill>
              </a:rPr>
              <a:t>-</a:t>
            </a:r>
            <a:br>
              <a:rPr lang="ru-RU" sz="3500" dirty="0">
                <a:solidFill>
                  <a:srgbClr val="FFFFFF"/>
                </a:solidFill>
              </a:rPr>
            </a:br>
            <a:r>
              <a:rPr lang="ru-RU" sz="3500" dirty="0" err="1">
                <a:solidFill>
                  <a:srgbClr val="FFFFFF"/>
                </a:solidFill>
              </a:rPr>
              <a:t>пейского</a:t>
            </a:r>
            <a:r>
              <a:rPr lang="ru-RU" sz="3500" dirty="0">
                <a:solidFill>
                  <a:srgbClr val="FFFFFF"/>
                </a:solidFill>
              </a:rPr>
              <a:t> права с западной точки зрения</a:t>
            </a:r>
            <a:br>
              <a:rPr lang="de-DE" sz="3500" dirty="0">
                <a:solidFill>
                  <a:srgbClr val="FFFFFF"/>
                </a:solidFill>
              </a:rPr>
            </a:br>
            <a:endParaRPr lang="de-DE" sz="3500" dirty="0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6EC03B-C3E8-45E5-B036-B3E4ECDC49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25"/>
          <a:stretch/>
        </p:blipFill>
        <p:spPr bwMode="auto">
          <a:xfrm>
            <a:off x="3988092" y="448054"/>
            <a:ext cx="4036457" cy="595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8443" y="445459"/>
            <a:ext cx="3522149" cy="595717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8FD1DE-35CF-4287-A597-87742F1FB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0981" y="805294"/>
            <a:ext cx="2977071" cy="5237503"/>
          </a:xfrm>
        </p:spPr>
        <p:txBody>
          <a:bodyPr anchor="ctr">
            <a:normAutofit/>
          </a:bodyPr>
          <a:lstStyle/>
          <a:p>
            <a:r>
              <a:rPr lang="ru-RU" sz="2000"/>
              <a:t>Проблема мира с неизвестными языками</a:t>
            </a:r>
          </a:p>
          <a:p>
            <a:endParaRPr lang="ru-RU" sz="2000"/>
          </a:p>
          <a:p>
            <a:endParaRPr lang="de-DE" sz="200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17136"/>
            <a:ext cx="3362146" cy="18904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0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ldergebnis für droit continental">
            <a:extLst>
              <a:ext uri="{FF2B5EF4-FFF2-40B4-BE49-F238E27FC236}">
                <a16:creationId xmlns:a16="http://schemas.microsoft.com/office/drawing/2014/main" id="{94E34371-8FDE-47FC-87D2-27F94E3C5D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" b="1"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982A56-610B-4C7F-B165-7CE6D00C2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ru-RU" sz="2800"/>
              <a:t>Что такое Запад и что такое Восток?</a:t>
            </a:r>
            <a:br>
              <a:rPr lang="de-DE" sz="2800"/>
            </a:br>
            <a:endParaRPr lang="de-DE" sz="280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A3E7F4-41ED-406D-B0A8-2074CE556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ru-RU" sz="1800" dirty="0"/>
              <a:t>Правовые традиции</a:t>
            </a:r>
          </a:p>
          <a:p>
            <a:pPr marL="0" indent="0">
              <a:buNone/>
            </a:pPr>
            <a:br>
              <a:rPr lang="de-DE" sz="1800" dirty="0"/>
            </a:b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6255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6CD6E6B1-C8B5-4B03-9ED2-EEF278949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88952" cy="27734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16F819-742D-428F-8B6E-4ECF70533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57038"/>
            <a:ext cx="10506456" cy="127277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>
                <a:solidFill>
                  <a:schemeClr val="bg1"/>
                </a:solidFill>
              </a:rPr>
              <a:t>Что такое Запад и что такое Восток?</a:t>
            </a:r>
          </a:p>
        </p:txBody>
      </p:sp>
      <p:pic>
        <p:nvPicPr>
          <p:cNvPr id="3076" name="Picture 4" descr="Bloc de l'Est — Wikipédia">
            <a:extLst>
              <a:ext uri="{FF2B5EF4-FFF2-40B4-BE49-F238E27FC236}">
                <a16:creationId xmlns:a16="http://schemas.microsoft.com/office/drawing/2014/main" id="{BBD62645-C33B-43E9-83D8-EF15880E8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665" y="3142626"/>
            <a:ext cx="2230502" cy="304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upload.wikimedia.org/wikipedia/commons/thumb/f/f5/Legal_systems_in_Europe.svg/290px-Legal_systems_in_Europe.svg.png">
            <a:extLst>
              <a:ext uri="{FF2B5EF4-FFF2-40B4-BE49-F238E27FC236}">
                <a16:creationId xmlns:a16="http://schemas.microsoft.com/office/drawing/2014/main" id="{5322B65C-9D67-4F07-9408-2AF417F2A5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91256" y="3198145"/>
            <a:ext cx="2825496" cy="293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Quellbild anzeigen">
            <a:extLst>
              <a:ext uri="{FF2B5EF4-FFF2-40B4-BE49-F238E27FC236}">
                <a16:creationId xmlns:a16="http://schemas.microsoft.com/office/drawing/2014/main" id="{48A7B0FD-E5E5-4CF6-AA5B-2DC84BEAB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1344" y="3388591"/>
            <a:ext cx="2825496" cy="255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Quellbild anzeigen">
            <a:extLst>
              <a:ext uri="{FF2B5EF4-FFF2-40B4-BE49-F238E27FC236}">
                <a16:creationId xmlns:a16="http://schemas.microsoft.com/office/drawing/2014/main" id="{9F8491F7-978C-4C1E-8799-748CB898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62288" y="3735597"/>
            <a:ext cx="2825496" cy="185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85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521C4EA8-6B83-4338-913D-D75D3C4F3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53B3E7-60DA-431A-9957-6D5D54F78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97" y="679731"/>
            <a:ext cx="3124151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300"/>
              <a:t>Восточное право с точки зрения Уве Кишеля</a:t>
            </a:r>
            <a:br>
              <a:rPr lang="en-US" sz="4300"/>
            </a:br>
            <a:endParaRPr lang="en-US" sz="430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1084" y="679731"/>
            <a:ext cx="7682293" cy="56628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Bildergebnis für uwe kischel rechtsvergleichung">
            <a:extLst>
              <a:ext uri="{FF2B5EF4-FFF2-40B4-BE49-F238E27FC236}">
                <a16:creationId xmlns:a16="http://schemas.microsoft.com/office/drawing/2014/main" id="{4C0BE0CB-8196-4520-92F4-D3B8855F1E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25081" y="1008009"/>
            <a:ext cx="3383280" cy="497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ildergebnis für uwe kischel comparative law">
            <a:extLst>
              <a:ext uri="{FF2B5EF4-FFF2-40B4-BE49-F238E27FC236}">
                <a16:creationId xmlns:a16="http://schemas.microsoft.com/office/drawing/2014/main" id="{5FF8216F-627A-4BD5-836F-3A219990F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57" y="1065665"/>
            <a:ext cx="3383280" cy="486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40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967B7B-A918-4FAC-B395-A3864DE6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ru-RU" sz="1600"/>
              <a:t>Посткоммунистический мир и процесс политических и экономических преобразований </a:t>
            </a:r>
            <a:br>
              <a:rPr lang="de-DE" sz="1600"/>
            </a:br>
            <a:endParaRPr lang="de-DE" sz="160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38DDB7-86EF-495F-8AFD-ABFB747F6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ru-RU" sz="2000"/>
              <a:t>Посткоммунистический мир и процесс политических и экономических преобразований </a:t>
            </a:r>
            <a:endParaRPr lang="de-DE" sz="2000"/>
          </a:p>
          <a:p>
            <a:r>
              <a:rPr lang="ru-RU" sz="2000"/>
              <a:t>Случайное законодательство и случайное сравнение законов</a:t>
            </a:r>
            <a:endParaRPr lang="de-DE" sz="2000"/>
          </a:p>
          <a:p>
            <a:r>
              <a:rPr lang="ru-RU" sz="2000"/>
              <a:t>Посткоммунистическое мышление</a:t>
            </a:r>
            <a:endParaRPr lang="de-DE" sz="2000"/>
          </a:p>
          <a:p>
            <a:endParaRPr lang="de-DE" sz="20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Bildergebnis für Uwe Kischel. Größe: 156 x 209. Quelle: rsf.uni-greifswald.de">
            <a:extLst>
              <a:ext uri="{FF2B5EF4-FFF2-40B4-BE49-F238E27FC236}">
                <a16:creationId xmlns:a16="http://schemas.microsoft.com/office/drawing/2014/main" id="{F0206B33-261E-4B12-A0BD-CBBBFCB604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63" r="1" b="15513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37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4A878-B5B1-4C0D-A2AA-350DA80E8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ru-RU" dirty="0"/>
              <a:t>Применение законов: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BA9A7E-DC39-42EC-A663-46245506C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- Крайний формализм</a:t>
            </a:r>
            <a:endParaRPr lang="de-DE" sz="2000" dirty="0"/>
          </a:p>
          <a:p>
            <a:pPr marL="0" indent="0">
              <a:buNone/>
            </a:pPr>
            <a:r>
              <a:rPr lang="ru-RU" sz="2000" dirty="0"/>
              <a:t>- Слабость судебных решений и верховенства права</a:t>
            </a:r>
            <a:endParaRPr lang="de-DE" sz="2000" dirty="0"/>
          </a:p>
          <a:p>
            <a:pPr marL="0" indent="0">
              <a:buNone/>
            </a:pPr>
            <a:r>
              <a:rPr lang="ru-RU" sz="2000" dirty="0"/>
              <a:t>- Трудности с исполнением обязательств</a:t>
            </a:r>
            <a:endParaRPr lang="de-DE" sz="2000" dirty="0"/>
          </a:p>
          <a:p>
            <a:pPr marL="0" indent="0">
              <a:buNone/>
            </a:pPr>
            <a:r>
              <a:rPr lang="ru-RU" sz="2000" dirty="0"/>
              <a:t>- Образование юристов</a:t>
            </a:r>
            <a:endParaRPr lang="de-DE" sz="2000" dirty="0"/>
          </a:p>
          <a:p>
            <a:endParaRPr lang="de-DE" sz="2000" dirty="0"/>
          </a:p>
        </p:txBody>
      </p:sp>
      <p:pic>
        <p:nvPicPr>
          <p:cNvPr id="6146" name="Picture 2" descr="Bildergebnis für Uwe Kischel. Größe: 156 x 209. Quelle: rsf.uni-greifswald.de">
            <a:extLst>
              <a:ext uri="{FF2B5EF4-FFF2-40B4-BE49-F238E27FC236}">
                <a16:creationId xmlns:a16="http://schemas.microsoft.com/office/drawing/2014/main" id="{D11E79D0-2C12-4D9C-AF44-430089F120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29" b="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3E9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068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011322-EA72-4E78-B585-14B401817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ru-RU" dirty="0" err="1"/>
              <a:t>Восточноевро</a:t>
            </a:r>
            <a:r>
              <a:rPr lang="ru-RU" dirty="0"/>
              <a:t>-</a:t>
            </a:r>
            <a:br>
              <a:rPr lang="ru-RU" dirty="0"/>
            </a:br>
            <a:r>
              <a:rPr lang="ru-RU" dirty="0" err="1"/>
              <a:t>пейское</a:t>
            </a:r>
            <a:r>
              <a:rPr lang="ru-RU" dirty="0"/>
              <a:t> право</a:t>
            </a:r>
            <a:endParaRPr lang="de-DE" dirty="0"/>
          </a:p>
        </p:txBody>
      </p:sp>
      <p:pic>
        <p:nvPicPr>
          <p:cNvPr id="4" name="Picture 2" descr="Bildergebnis für Uwe Kischel. Größe: 156 x 209. Quelle: rsf.uni-greifswald.de">
            <a:extLst>
              <a:ext uri="{FF2B5EF4-FFF2-40B4-BE49-F238E27FC236}">
                <a16:creationId xmlns:a16="http://schemas.microsoft.com/office/drawing/2014/main" id="{A6F24E72-7ADC-4F6E-B4CF-AC0B3D7EE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1" b="9840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E8DF01-637B-449C-8B68-C3178A95E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ru-RU" sz="2000" dirty="0"/>
              <a:t>Влияние старых элит</a:t>
            </a:r>
            <a:endParaRPr lang="de-DE" sz="2000" dirty="0"/>
          </a:p>
          <a:p>
            <a:r>
              <a:rPr lang="ru-RU" sz="2000" dirty="0"/>
              <a:t>Правовой нигилизм</a:t>
            </a:r>
            <a:endParaRPr lang="de-DE" sz="2000" dirty="0"/>
          </a:p>
          <a:p>
            <a:r>
              <a:rPr lang="ru-RU" sz="2000" dirty="0"/>
              <a:t>Слабость юридической литературы</a:t>
            </a:r>
            <a:endParaRPr lang="de-DE" sz="20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38743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8" name="Rectangle 76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28D542-FFA3-4F19-87EF-77779CF0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4" y="891540"/>
            <a:ext cx="4898135" cy="1360340"/>
          </a:xfrm>
        </p:spPr>
        <p:txBody>
          <a:bodyPr>
            <a:normAutofit/>
          </a:bodyPr>
          <a:lstStyle/>
          <a:p>
            <a:r>
              <a:rPr lang="ru-RU" sz="2800"/>
              <a:t>Проблема точки зрения Уве Кишеля</a:t>
            </a:r>
            <a:br>
              <a:rPr lang="de-DE" sz="2800"/>
            </a:br>
            <a:endParaRPr lang="de-DE" sz="28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2B55C8B-67FA-4A4B-8390-0AB46D3E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1B112F-7092-4909-B0AC-4D158B2BB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64" y="2412747"/>
            <a:ext cx="4878978" cy="3631436"/>
          </a:xfrm>
        </p:spPr>
        <p:txBody>
          <a:bodyPr>
            <a:normAutofit/>
          </a:bodyPr>
          <a:lstStyle/>
          <a:p>
            <a:r>
              <a:rPr lang="ru-RU" sz="2000"/>
              <a:t>Функциональный метод сравнительного права.  </a:t>
            </a:r>
            <a:endParaRPr lang="de-DE" sz="2000"/>
          </a:p>
          <a:p>
            <a:r>
              <a:rPr lang="ru-RU" sz="2000"/>
              <a:t>Формулирование вопросов в сравнительном праве</a:t>
            </a:r>
            <a:endParaRPr lang="de-DE" sz="2000"/>
          </a:p>
          <a:p>
            <a:r>
              <a:rPr lang="ru-RU" sz="2000"/>
              <a:t>Цель сравнительного права</a:t>
            </a:r>
            <a:endParaRPr lang="de-DE" sz="2000"/>
          </a:p>
          <a:p>
            <a:r>
              <a:rPr lang="ru-RU" sz="2000"/>
              <a:t>Разумное сравнение права - Пьер Легранд</a:t>
            </a:r>
            <a:endParaRPr lang="de-DE" sz="2000"/>
          </a:p>
          <a:p>
            <a:endParaRPr lang="de-DE" sz="2000"/>
          </a:p>
        </p:txBody>
      </p:sp>
      <p:pic>
        <p:nvPicPr>
          <p:cNvPr id="7174" name="Picture 6" descr="Bildergebnis für Konrad Zweigert">
            <a:extLst>
              <a:ext uri="{FF2B5EF4-FFF2-40B4-BE49-F238E27FC236}">
                <a16:creationId xmlns:a16="http://schemas.microsoft.com/office/drawing/2014/main" id="{3E274C96-A951-48D5-AFE3-8311AEB92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32561" y="3580516"/>
            <a:ext cx="1577270" cy="2382133"/>
          </a:xfrm>
          <a:prstGeom prst="rect">
            <a:avLst/>
          </a:prstGeom>
          <a:noFill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Bildergebnis für Pierre Legrand Comparative Law Compare le droit resolument">
            <a:extLst>
              <a:ext uri="{FF2B5EF4-FFF2-40B4-BE49-F238E27FC236}">
                <a16:creationId xmlns:a16="http://schemas.microsoft.com/office/drawing/2014/main" id="{E8280D91-258E-4525-8034-E6F13411A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3812" y="891540"/>
            <a:ext cx="1499563" cy="2385945"/>
          </a:xfrm>
          <a:prstGeom prst="rect">
            <a:avLst/>
          </a:prstGeom>
          <a:noFill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Pierre Legrand">
            <a:extLst>
              <a:ext uri="{FF2B5EF4-FFF2-40B4-BE49-F238E27FC236}">
                <a16:creationId xmlns:a16="http://schemas.microsoft.com/office/drawing/2014/main" id="{7045C68B-C7F3-47FB-986E-2903CD559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85982" y="3625816"/>
            <a:ext cx="2086108" cy="2298976"/>
          </a:xfrm>
          <a:prstGeom prst="rect">
            <a:avLst/>
          </a:prstGeom>
          <a:noFill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Bildergebnis für Konrad Zweigert">
            <a:extLst>
              <a:ext uri="{FF2B5EF4-FFF2-40B4-BE49-F238E27FC236}">
                <a16:creationId xmlns:a16="http://schemas.microsoft.com/office/drawing/2014/main" id="{C39BFA45-6FAC-401C-9E1E-EAC0A450E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49595" y="891541"/>
            <a:ext cx="1554087" cy="2385944"/>
          </a:xfrm>
          <a:prstGeom prst="rect">
            <a:avLst/>
          </a:prstGeom>
          <a:noFill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55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169</Words>
  <Application>Microsoft Macintosh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Восточноевро-пейское право и методы сравнительного правоведения</vt:lpstr>
      <vt:lpstr>Мир восточноевро- пейского права с западной точки зрения </vt:lpstr>
      <vt:lpstr>Что такое Запад и что такое Восток? </vt:lpstr>
      <vt:lpstr>Что такое Запад и что такое Восток?</vt:lpstr>
      <vt:lpstr>Восточное право с точки зрения Уве Кишеля </vt:lpstr>
      <vt:lpstr>Посткоммунистический мир и процесс политических и экономических преобразований  </vt:lpstr>
      <vt:lpstr>Применение законов:</vt:lpstr>
      <vt:lpstr>Восточноевро- пейское право</vt:lpstr>
      <vt:lpstr>Проблема точки зрения Уве Кишеля </vt:lpstr>
      <vt:lpstr>Уве Кишель и восточные правые - сравнительные методы права теряют свою силу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Ostrecht und die Methoden der Rechtsvergleichung</dc:title>
  <dc:creator>Zoll</dc:creator>
  <cp:lastModifiedBy>DP</cp:lastModifiedBy>
  <cp:revision>20</cp:revision>
  <dcterms:created xsi:type="dcterms:W3CDTF">2021-03-08T08:06:53Z</dcterms:created>
  <dcterms:modified xsi:type="dcterms:W3CDTF">2021-03-08T17:47:08Z</dcterms:modified>
</cp:coreProperties>
</file>