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70" r:id="rId4"/>
    <p:sldId id="268" r:id="rId5"/>
    <p:sldId id="257" r:id="rId6"/>
    <p:sldId id="263" r:id="rId7"/>
    <p:sldId id="266" r:id="rId8"/>
    <p:sldId id="269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281B04AE-D03E-E042-BEDC-CD50AA281523}">
          <p14:sldIdLst>
            <p14:sldId id="256"/>
          </p14:sldIdLst>
        </p14:section>
        <p14:section name="Раздел без заголовка" id="{106CCD92-5AF3-1A43-B6FF-9E401B5ECB0F}">
          <p14:sldIdLst>
            <p14:sldId id="267"/>
          </p14:sldIdLst>
        </p14:section>
        <p14:section name="Раздел без заголовка" id="{17769759-595D-F64A-8DE4-2D9229FAB326}">
          <p14:sldIdLst>
            <p14:sldId id="270"/>
            <p14:sldId id="268"/>
            <p14:sldId id="257"/>
            <p14:sldId id="263"/>
            <p14:sldId id="266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551" autoAdjust="0"/>
  </p:normalViewPr>
  <p:slideViewPr>
    <p:cSldViewPr snapToGrid="0" snapToObjects="1">
      <p:cViewPr varScale="1">
        <p:scale>
          <a:sx n="38" d="100"/>
          <a:sy n="38" d="100"/>
        </p:scale>
        <p:origin x="-224" y="-13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F2AC7-4CEB-3A43-AB96-BEF2AABA232A}" type="datetimeFigureOut">
              <a:rPr lang="ru-RU" smtClean="0"/>
              <a:t>01.04.21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ABEFD-78C6-924D-9399-F1446BB79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5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8649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1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чень крутой заголовок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8037" y="1075634"/>
            <a:ext cx="15031028" cy="2197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pPr>
            <a:r>
              <a:t>Глобализация и право:  проблемы формирования Global Legal Skills</a:t>
            </a:r>
          </a:p>
          <a:p>
            <a:pPr marL="0" indent="0">
              <a:spcBef>
                <a:spcPts val="0"/>
              </a:spcBef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pPr>
            <a:endParaRPr/>
          </a:p>
        </p:txBody>
      </p:sp>
      <p:sp>
        <p:nvSpPr>
          <p:cNvPr id="13" name="ФИ выступающего…"/>
          <p:cNvSpPr txBox="1">
            <a:spLocks noGrp="1"/>
          </p:cNvSpPr>
          <p:nvPr>
            <p:ph type="body" sz="quarter" idx="22"/>
          </p:nvPr>
        </p:nvSpPr>
        <p:spPr>
          <a:xfrm>
            <a:off x="12625490" y="11130004"/>
            <a:ext cx="6577521" cy="1638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r"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MyriadPro-SemiboldSemiExt"/>
                <a:ea typeface="MyriadPro-SemiboldSemiExt"/>
                <a:cs typeface="MyriadPro-SemiboldSemiExt"/>
                <a:sym typeface="MyriadPro-SemiboldSemiExt"/>
              </a:defRPr>
            </a:pPr>
            <a:r>
              <a:t>ФИ выступающего </a:t>
            </a:r>
          </a:p>
          <a:p>
            <a:pPr marL="0" indent="0" algn="r"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MyriadPro-LightSemiExt"/>
                <a:ea typeface="MyriadPro-LightSemiExt"/>
                <a:cs typeface="MyriadPro-LightSemiExt"/>
                <a:sym typeface="MyriadPro-LightSemiExt"/>
              </a:defRPr>
            </a:pPr>
            <a:r>
              <a:t>должность</a:t>
            </a:r>
          </a:p>
        </p:txBody>
      </p:sp>
      <p:sp>
        <p:nvSpPr>
          <p:cNvPr id="14" name="Не менее крутой подзаголовок"/>
          <p:cNvSpPr txBox="1">
            <a:spLocks noGrp="1"/>
          </p:cNvSpPr>
          <p:nvPr>
            <p:ph type="body" sz="quarter" idx="23"/>
          </p:nvPr>
        </p:nvSpPr>
        <p:spPr>
          <a:xfrm>
            <a:off x="1206007" y="3966118"/>
            <a:ext cx="18050173" cy="86360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  <a:defRPr sz="6000">
                <a:solidFill>
                  <a:srgbClr val="FFFFFF"/>
                </a:solidFill>
                <a:latin typeface="MyriadPro-SemiboldSemiExt"/>
                <a:ea typeface="MyriadPro-SemiboldSemiExt"/>
                <a:cs typeface="MyriadPro-SemiboldSemiExt"/>
                <a:sym typeface="MyriadPro-SemiboldSemiExt"/>
              </a:defRPr>
            </a:lvl1pPr>
          </a:lstStyle>
          <a:p>
            <a:r>
              <a:t>Не менее крутой подзаголовок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Лого GLS__окончательное.png" descr="Лого GLS__окончательное.png"/>
          <p:cNvPicPr>
            <a:picLocks noChangeAspect="1"/>
          </p:cNvPicPr>
          <p:nvPr/>
        </p:nvPicPr>
        <p:blipFill>
          <a:blip r:embed="rId2">
            <a:alphaModFix amt="40000"/>
            <a:extLst/>
          </a:blip>
          <a:stretch>
            <a:fillRect/>
          </a:stretch>
        </p:blipFill>
        <p:spPr>
          <a:xfrm rot="5400000">
            <a:off x="14759612" y="-780382"/>
            <a:ext cx="15276764" cy="15276764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1219200" y="1428748"/>
            <a:ext cx="5064443" cy="105410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lvl1pPr>
          </a:lstStyle>
          <a:p>
            <a:r>
              <a:t>Заголовок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 — сверху коп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Лого GLS__окончательное.png" descr="Лого GLS__окончательное.png"/>
          <p:cNvPicPr>
            <a:picLocks noChangeAspect="1"/>
          </p:cNvPicPr>
          <p:nvPr/>
        </p:nvPicPr>
        <p:blipFill>
          <a:blip r:embed="rId2">
            <a:alphaModFix amt="40000"/>
            <a:extLst/>
          </a:blip>
          <a:stretch>
            <a:fillRect/>
          </a:stretch>
        </p:blipFill>
        <p:spPr>
          <a:xfrm rot="5400000">
            <a:off x="14759612" y="-780382"/>
            <a:ext cx="15276764" cy="15276764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1219200" y="1428748"/>
            <a:ext cx="5064443" cy="105410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lvl1pPr>
          </a:lstStyle>
          <a:p>
            <a:r>
              <a:t>Заголовок</a:t>
            </a:r>
          </a:p>
        </p:txBody>
      </p:sp>
      <p:sp>
        <p:nvSpPr>
          <p:cNvPr id="33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1344158" y="3339783"/>
            <a:ext cx="16703136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  <a:defRPr sz="6000">
                <a:solidFill>
                  <a:srgbClr val="FFFFFF"/>
                </a:solidFill>
                <a:latin typeface="MyriadPro-LightSemiExt"/>
                <a:ea typeface="MyriadPro-LightSemiExt"/>
                <a:cs typeface="MyriadPro-LightSemiExt"/>
                <a:sym typeface="MyriadPro-LightSemiExt"/>
              </a:defRPr>
            </a:lvl1pPr>
          </a:lstStyle>
          <a:p>
            <a:r>
              <a:t>Текст</a:t>
            </a:r>
          </a:p>
        </p:txBody>
      </p:sp>
      <p:sp>
        <p:nvSpPr>
          <p:cNvPr id="3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7DFF"/>
            </a:gs>
            <a:gs pos="100000">
              <a:srgbClr val="0051C4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Лого GLS__окончательное.png" descr="Лого GLS__окончательное.png"/>
          <p:cNvPicPr>
            <a:picLocks noChangeAspect="1"/>
          </p:cNvPicPr>
          <p:nvPr/>
        </p:nvPicPr>
        <p:blipFill>
          <a:blip r:embed="rId5">
            <a:alphaModFix amt="39887"/>
            <a:extLst/>
          </a:blip>
          <a:stretch>
            <a:fillRect/>
          </a:stretch>
        </p:blipFill>
        <p:spPr>
          <a:xfrm rot="5400000">
            <a:off x="14759612" y="-780382"/>
            <a:ext cx="15276764" cy="1527676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xmlns:p14="http://schemas.microsoft.com/office/powerpoint/2010/main"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Очень крутой заголовок…"/>
          <p:cNvSpPr txBox="1">
            <a:spLocks noGrp="1"/>
          </p:cNvSpPr>
          <p:nvPr>
            <p:ph type="body" idx="21"/>
          </p:nvPr>
        </p:nvSpPr>
        <p:spPr>
          <a:xfrm>
            <a:off x="1208037" y="1251349"/>
            <a:ext cx="15809963" cy="540909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pPr>
            <a:r>
              <a:rPr lang="ru-RU" sz="7500" dirty="0">
                <a:sym typeface="MyriadPro-BoldSemiExt"/>
              </a:rPr>
              <a:t>Международная частное право: </a:t>
            </a:r>
            <a:endParaRPr lang="ru-RU" sz="7500" dirty="0" smtClean="0">
              <a:sym typeface="MyriadPro-BoldSemiExt"/>
            </a:endParaRPr>
          </a:p>
          <a:p>
            <a:pPr marL="0" indent="0">
              <a:spcBef>
                <a:spcPts val="0"/>
              </a:spcBef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pPr>
            <a:r>
              <a:rPr lang="ru-RU" sz="7500" dirty="0" smtClean="0">
                <a:sym typeface="MyriadPro-BoldSemiExt"/>
              </a:rPr>
              <a:t>роль </a:t>
            </a:r>
            <a:r>
              <a:rPr lang="ru-RU" sz="7500" dirty="0">
                <a:sym typeface="MyriadPro-BoldSemiExt"/>
              </a:rPr>
              <a:t>в формировании GLS </a:t>
            </a:r>
            <a:endParaRPr lang="ru-RU" sz="7500" dirty="0" smtClean="0">
              <a:sym typeface="MyriadPro-BoldSemiExt"/>
            </a:endParaRPr>
          </a:p>
          <a:p>
            <a:pPr marL="0" indent="0">
              <a:spcBef>
                <a:spcPts val="0"/>
              </a:spcBef>
              <a:buSzTx/>
              <a:buNone/>
              <a:defRPr sz="7500">
                <a:solidFill>
                  <a:srgbClr val="FFFFFF"/>
                </a:solidFill>
                <a:latin typeface="MyriadPro-BoldSemiExt"/>
                <a:ea typeface="MyriadPro-BoldSemiExt"/>
                <a:cs typeface="MyriadPro-BoldSemiExt"/>
                <a:sym typeface="MyriadPro-BoldSemiExt"/>
              </a:defRPr>
            </a:pPr>
            <a:r>
              <a:rPr lang="ru-RU" sz="7500" dirty="0" smtClean="0">
                <a:sym typeface="MyriadPro-BoldSemiExt"/>
              </a:rPr>
              <a:t>в </a:t>
            </a:r>
            <a:r>
              <a:rPr lang="ru-RU" sz="7500" dirty="0">
                <a:sym typeface="MyriadPro-BoldSemiExt"/>
              </a:rPr>
              <a:t>новом мире </a:t>
            </a:r>
            <a:endParaRPr dirty="0"/>
          </a:p>
        </p:txBody>
      </p:sp>
      <p:sp>
        <p:nvSpPr>
          <p:cNvPr id="73" name="ФИ выступающего…"/>
          <p:cNvSpPr txBox="1">
            <a:spLocks noGrp="1"/>
          </p:cNvSpPr>
          <p:nvPr>
            <p:ph type="body" idx="22"/>
          </p:nvPr>
        </p:nvSpPr>
        <p:spPr>
          <a:xfrm>
            <a:off x="8382000" y="10611556"/>
            <a:ext cx="10821011" cy="2004449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MyriadPro-SemiboldSemiExt"/>
                <a:ea typeface="MyriadPro-SemiboldSemiExt"/>
                <a:cs typeface="MyriadPro-SemiboldSemiExt"/>
                <a:sym typeface="MyriadPro-SemiboldSemiExt"/>
              </a:defRPr>
            </a:pPr>
            <a:r>
              <a:rPr lang="ru-RU" sz="4000" dirty="0" smtClean="0"/>
              <a:t>Мохова Е.В., </a:t>
            </a:r>
            <a:endParaRPr lang="ru-RU" sz="4000" dirty="0"/>
          </a:p>
          <a:p>
            <a:pPr marL="0" indent="0" algn="r">
              <a:spcBef>
                <a:spcPts val="0"/>
              </a:spcBef>
              <a:buSzTx/>
              <a:buNone/>
              <a:defRPr sz="5500">
                <a:solidFill>
                  <a:srgbClr val="FFFFFF"/>
                </a:solidFill>
                <a:latin typeface="MyriadPro-SemiboldSemiExt"/>
                <a:ea typeface="MyriadPro-SemiboldSemiExt"/>
                <a:cs typeface="MyriadPro-SemiboldSemiExt"/>
                <a:sym typeface="MyriadPro-SemiboldSemiExt"/>
              </a:defRPr>
            </a:pPr>
            <a:r>
              <a:rPr lang="ru-RU" sz="4000" dirty="0" err="1" smtClean="0"/>
              <a:t>К.ю.н</a:t>
            </a:r>
            <a:r>
              <a:rPr lang="ru-RU" sz="4000" dirty="0" smtClean="0"/>
              <a:t>., до</a:t>
            </a:r>
            <a:r>
              <a:rPr lang="ru-RU" sz="4000" dirty="0"/>
              <a:t>ц</a:t>
            </a:r>
            <a:r>
              <a:rPr lang="ru-RU" sz="4000" dirty="0" smtClean="0"/>
              <a:t>ент факультета права</a:t>
            </a:r>
            <a:endParaRPr sz="40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1344158" y="372423"/>
            <a:ext cx="10592556" cy="171841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5000" b="1" dirty="0" smtClean="0"/>
              <a:t>Глобализация и ее влияние  </a:t>
            </a:r>
          </a:p>
          <a:p>
            <a:pPr>
              <a:spcBef>
                <a:spcPts val="600"/>
              </a:spcBef>
            </a:pPr>
            <a:r>
              <a:rPr lang="ru-RU" sz="5000" b="1" dirty="0" smtClean="0"/>
              <a:t>на национальное правовое поле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716457" y="3418825"/>
            <a:ext cx="18921007" cy="9377348"/>
          </a:xfrm>
        </p:spPr>
        <p:txBody>
          <a:bodyPr/>
          <a:lstStyle/>
          <a:p>
            <a:pPr marL="571500" indent="-571500">
              <a:spcBef>
                <a:spcPts val="4000"/>
              </a:spcBef>
              <a:buFont typeface="Wingdings" charset="2"/>
              <a:buChar char="Ø"/>
            </a:pPr>
            <a:r>
              <a:rPr lang="ru-RU" sz="4000" dirty="0"/>
              <a:t>Развитие горизонтальной и вертикальной конкуренции регулирования (</a:t>
            </a:r>
            <a:r>
              <a:rPr lang="en-US" sz="4000" dirty="0"/>
              <a:t>regulatory competition) </a:t>
            </a:r>
            <a:r>
              <a:rPr lang="mr-IN" sz="4000" dirty="0"/>
              <a:t>–</a:t>
            </a:r>
            <a:r>
              <a:rPr lang="ru-RU" sz="4000" dirty="0"/>
              <a:t> национальные правопорядки конкурируют как между собой, так и с вненациональными режимами, конкурируют с наднациональным правом, находятся во взаимодействии с международным правом </a:t>
            </a:r>
            <a:endParaRPr lang="ru-RU" sz="4000" dirty="0" smtClean="0"/>
          </a:p>
          <a:p>
            <a:pPr marL="571500" indent="-571500">
              <a:spcBef>
                <a:spcPts val="4000"/>
              </a:spcBef>
              <a:buFont typeface="Wingdings" charset="2"/>
              <a:buChar char="Ø"/>
            </a:pPr>
            <a:r>
              <a:rPr lang="ru-RU" sz="4000" dirty="0" smtClean="0"/>
              <a:t>Появление новых специальных областей юридической теории и практики, множеств</a:t>
            </a:r>
            <a:r>
              <a:rPr lang="ru-RU" sz="4000" dirty="0"/>
              <a:t>а</a:t>
            </a:r>
            <a:r>
              <a:rPr lang="ru-RU" sz="4000" dirty="0" smtClean="0"/>
              <a:t> новых источников</a:t>
            </a:r>
            <a:r>
              <a:rPr lang="en-US" sz="4000" dirty="0" smtClean="0"/>
              <a:t> </a:t>
            </a:r>
            <a:r>
              <a:rPr lang="ru-RU" sz="4000" dirty="0" smtClean="0"/>
              <a:t>права, увеличение количества и роли  международно-правовых источников </a:t>
            </a:r>
          </a:p>
          <a:p>
            <a:pPr marL="571500" indent="-571500">
              <a:spcBef>
                <a:spcPts val="4000"/>
              </a:spcBef>
              <a:buFont typeface="Wingdings" charset="2"/>
              <a:buChar char="Ø"/>
            </a:pPr>
            <a:r>
              <a:rPr lang="ru-RU" sz="4000" dirty="0" smtClean="0"/>
              <a:t>Международное частное право перестало быть рафинированным направлением для узкой группы юристов, ретранслирует знания, навыки и компетенции, необходимые для каждого юриста в глобальном мире, МЧП необходимо для формирования </a:t>
            </a:r>
            <a:r>
              <a:rPr lang="en-US" sz="4000" dirty="0" smtClean="0"/>
              <a:t>GLS </a:t>
            </a:r>
            <a:r>
              <a:rPr lang="ru-RU" sz="4000" dirty="0" smtClean="0"/>
              <a:t>новых юристов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6063213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21"/>
          </p:nvPr>
        </p:nvSpPr>
        <p:spPr>
          <a:xfrm>
            <a:off x="1219200" y="1121520"/>
            <a:ext cx="11516474" cy="171841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5000" b="1" dirty="0" smtClean="0"/>
              <a:t>Глобализация и ее влияние  </a:t>
            </a:r>
          </a:p>
          <a:p>
            <a:pPr>
              <a:spcBef>
                <a:spcPts val="600"/>
              </a:spcBef>
            </a:pPr>
            <a:r>
              <a:rPr lang="ru-RU" sz="5000" b="1" dirty="0" smtClean="0"/>
              <a:t>на систему воспроизводства права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76989" y="3516505"/>
            <a:ext cx="18465078" cy="9043295"/>
          </a:xfrm>
        </p:spPr>
        <p:txBody>
          <a:bodyPr/>
          <a:lstStyle/>
          <a:p>
            <a:r>
              <a:rPr lang="ru-RU" sz="4500" dirty="0" smtClean="0"/>
              <a:t>«</a:t>
            </a:r>
            <a:r>
              <a:rPr lang="ru-RU" sz="4500" dirty="0"/>
              <a:t>К</a:t>
            </a:r>
            <a:r>
              <a:rPr lang="ru-RU" sz="4500" dirty="0" smtClean="0"/>
              <a:t>лассическая» система воспроизводства права (жесткое разделение между учеными и практиками, отстраненность юридической элиты от юридической практики и коммерческой деятельности, сосредоточение легитимной юридической экспертизы у небольшой группы авторитетных ученых) может изменяться</a:t>
            </a:r>
          </a:p>
          <a:p>
            <a:r>
              <a:rPr lang="ru-RU" sz="4500" dirty="0" smtClean="0"/>
              <a:t>На смену классической в некоторых странах приходит новая система (практико-ориентированные ученые, поддержка со стороны крупного бизнеса университетов, конференций, финансирование исследований, влияние на отбор лиц в профессию)</a:t>
            </a:r>
            <a:r>
              <a:rPr lang="en-US" sz="4500" dirty="0" smtClean="0"/>
              <a:t> </a:t>
            </a:r>
            <a:r>
              <a:rPr lang="ru-RU" sz="3000" i="1" dirty="0"/>
              <a:t>(</a:t>
            </a:r>
            <a:r>
              <a:rPr lang="en-US" sz="3000" i="1" dirty="0" err="1"/>
              <a:t>Trubek</a:t>
            </a:r>
            <a:r>
              <a:rPr lang="en-US" sz="3000" i="1" dirty="0"/>
              <a:t>, </a:t>
            </a:r>
            <a:r>
              <a:rPr lang="en-US" sz="3000" i="1" dirty="0" err="1"/>
              <a:t>Dezalay</a:t>
            </a:r>
            <a:r>
              <a:rPr lang="en-US" sz="3000" i="1" dirty="0"/>
              <a:t>, Buchanan, Davis, 1994)</a:t>
            </a:r>
            <a:endParaRPr lang="ru-RU" sz="3000" i="1" dirty="0" smtClean="0"/>
          </a:p>
          <a:p>
            <a:pPr algn="r"/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195132568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372474" y="612988"/>
            <a:ext cx="18157737" cy="171841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5000" b="1" dirty="0" smtClean="0"/>
              <a:t>Глобализация и ее влияние  </a:t>
            </a:r>
          </a:p>
          <a:p>
            <a:pPr>
              <a:spcBef>
                <a:spcPts val="600"/>
              </a:spcBef>
            </a:pPr>
            <a:r>
              <a:rPr lang="ru-RU" sz="5000" b="1" dirty="0" smtClean="0"/>
              <a:t>на развитие юридического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716459" y="2572259"/>
            <a:ext cx="18660476" cy="10679758"/>
          </a:xfrm>
        </p:spPr>
        <p:txBody>
          <a:bodyPr/>
          <a:lstStyle/>
          <a:p>
            <a:pPr algn="ctr">
              <a:spcBef>
                <a:spcPts val="3500"/>
              </a:spcBef>
            </a:pPr>
            <a:r>
              <a:rPr lang="ru-RU" sz="3400" dirty="0" smtClean="0"/>
              <a:t>Точки, требующие пересмотра </a:t>
            </a:r>
            <a:r>
              <a:rPr lang="mr-IN" sz="3400" dirty="0" smtClean="0"/>
              <a:t>–</a:t>
            </a:r>
            <a:r>
              <a:rPr lang="ru-RU" sz="3400" dirty="0" smtClean="0"/>
              <a:t> точки развития </a:t>
            </a:r>
          </a:p>
          <a:p>
            <a:pPr>
              <a:spcBef>
                <a:spcPts val="3500"/>
              </a:spcBef>
            </a:pPr>
            <a:r>
              <a:rPr lang="ru-RU" sz="3400" b="1" dirty="0" smtClean="0"/>
              <a:t>Взаимодействие профессии и государства: </a:t>
            </a:r>
            <a:r>
              <a:rPr lang="ru-RU" sz="3400" dirty="0" smtClean="0"/>
              <a:t>вход в профессию </a:t>
            </a:r>
            <a:r>
              <a:rPr lang="mr-IN" sz="3400" dirty="0" smtClean="0"/>
              <a:t>–</a:t>
            </a:r>
            <a:r>
              <a:rPr lang="ru-RU" sz="3400" dirty="0" smtClean="0"/>
              <a:t> как особая регулятивная сделка, в которой государство защищает профессионалов от неограниченной конкуренции, а взамен профессионалы гарантируют качественное обучение и тщательный отбор в свое профессиональное сообщество, чтобы члены сообщества могли оказать услугу компетентно, с соблюдением этических норм</a:t>
            </a:r>
            <a:r>
              <a:rPr lang="en-US" sz="3400" dirty="0"/>
              <a:t> </a:t>
            </a:r>
            <a:r>
              <a:rPr lang="en-US" sz="2500" i="1" dirty="0"/>
              <a:t>(</a:t>
            </a:r>
            <a:r>
              <a:rPr lang="en-US" sz="2500" i="1" dirty="0" err="1"/>
              <a:t>Willmott</a:t>
            </a:r>
            <a:r>
              <a:rPr lang="ru-RU" sz="2500" i="1" dirty="0" smtClean="0"/>
              <a:t>)</a:t>
            </a:r>
            <a:r>
              <a:rPr lang="en-US" sz="3400" dirty="0" smtClean="0"/>
              <a:t>. </a:t>
            </a:r>
            <a:r>
              <a:rPr lang="ru-RU" sz="3400" dirty="0" smtClean="0"/>
              <a:t> В юриспруденции сохраняется национальная обусловленность доступа к профессии, при этом глобальный мир требует вненациональных универсальных компетенций </a:t>
            </a:r>
          </a:p>
          <a:p>
            <a:pPr>
              <a:spcBef>
                <a:spcPts val="3500"/>
              </a:spcBef>
            </a:pPr>
            <a:r>
              <a:rPr lang="ru-RU" sz="3400" dirty="0" smtClean="0"/>
              <a:t>Особая роль юридических школ в формировании </a:t>
            </a:r>
            <a:r>
              <a:rPr lang="ru-RU" sz="3400" b="1" dirty="0" smtClean="0"/>
              <a:t>идентичности юриста, культурных и этических стандартов профессии (отношение к расе, </a:t>
            </a:r>
            <a:r>
              <a:rPr lang="ru-RU" sz="3400" b="1" dirty="0" err="1" smtClean="0"/>
              <a:t>гендеру</a:t>
            </a:r>
            <a:r>
              <a:rPr lang="ru-RU" sz="3400" b="1" dirty="0" smtClean="0"/>
              <a:t>, влиянию религии и т.д.). </a:t>
            </a:r>
            <a:r>
              <a:rPr lang="ru-RU" sz="3400" dirty="0" smtClean="0"/>
              <a:t>Глобализация требует как минимум понимания  «ментальной карты» соседей</a:t>
            </a:r>
          </a:p>
          <a:p>
            <a:pPr>
              <a:spcBef>
                <a:spcPts val="3500"/>
              </a:spcBef>
            </a:pPr>
            <a:r>
              <a:rPr lang="ru-RU" sz="3400" b="1" dirty="0" smtClean="0"/>
              <a:t>Роль юридической фирмы </a:t>
            </a:r>
            <a:r>
              <a:rPr lang="ru-RU" sz="3400" dirty="0" smtClean="0"/>
              <a:t>в образовательном процессе вне университета: классическая роль, где фирма </a:t>
            </a:r>
            <a:r>
              <a:rPr lang="mr-IN" sz="3400" dirty="0" smtClean="0"/>
              <a:t>–</a:t>
            </a:r>
            <a:r>
              <a:rPr lang="ru-RU" sz="3400" dirty="0" smtClean="0"/>
              <a:t> место реализации профессиональной деятельности, пересматривается, </a:t>
            </a:r>
            <a:r>
              <a:rPr lang="ru-RU" sz="3400" b="1" dirty="0" smtClean="0"/>
              <a:t>фирма становится активным </a:t>
            </a:r>
            <a:r>
              <a:rPr lang="ru-RU" sz="3400" b="1" dirty="0" err="1" smtClean="0"/>
              <a:t>актором</a:t>
            </a:r>
            <a:r>
              <a:rPr lang="ru-RU" sz="3400" b="1" dirty="0" smtClean="0"/>
              <a:t> в образовательном процессе</a:t>
            </a:r>
            <a:r>
              <a:rPr lang="ru-RU" sz="3400" dirty="0" smtClean="0"/>
              <a:t>. </a:t>
            </a:r>
            <a:r>
              <a:rPr lang="ru-RU" sz="3400" dirty="0" err="1" smtClean="0"/>
              <a:t>Обобая</a:t>
            </a:r>
            <a:r>
              <a:rPr lang="ru-RU" sz="3400" dirty="0" smtClean="0"/>
              <a:t> роль глобальных юридических фирм </a:t>
            </a:r>
            <a:r>
              <a:rPr lang="en-US" sz="2500" i="1" dirty="0" smtClean="0"/>
              <a:t>(Cooper, Lowe, </a:t>
            </a:r>
            <a:r>
              <a:rPr lang="en-US" sz="2500" i="1" dirty="0" err="1" smtClean="0"/>
              <a:t>Puxty</a:t>
            </a:r>
            <a:r>
              <a:rPr lang="en-US" sz="2500" i="1" dirty="0" smtClean="0"/>
              <a:t>, Robson)</a:t>
            </a:r>
            <a:endParaRPr lang="ru-RU" sz="2500" i="1" dirty="0"/>
          </a:p>
        </p:txBody>
      </p:sp>
    </p:spTree>
    <p:extLst>
      <p:ext uri="{BB962C8B-B14F-4D97-AF65-F5344CB8AC3E}">
        <p14:creationId xmlns:p14="http://schemas.microsoft.com/office/powerpoint/2010/main" val="3588131281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4053900" y="771572"/>
            <a:ext cx="12500066" cy="202619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ru-RU" sz="6000" dirty="0" smtClean="0"/>
              <a:t>Крупные феномены в поле зрения </a:t>
            </a:r>
          </a:p>
          <a:p>
            <a:pPr algn="ctr">
              <a:spcBef>
                <a:spcPts val="600"/>
              </a:spcBef>
            </a:pPr>
            <a:r>
              <a:rPr lang="ru-RU" sz="6000" dirty="0" smtClean="0"/>
              <a:t>международного частного права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1100666" y="3132502"/>
            <a:ext cx="18862462" cy="10284867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ru-RU" sz="4500" dirty="0"/>
              <a:t>П</a:t>
            </a:r>
            <a:r>
              <a:rPr lang="ru-RU" sz="4500" dirty="0" smtClean="0"/>
              <a:t>раво</a:t>
            </a:r>
            <a:r>
              <a:rPr lang="ru-RU" sz="4500" b="1" dirty="0" smtClean="0"/>
              <a:t> вне </a:t>
            </a:r>
            <a:r>
              <a:rPr lang="ru-RU" sz="4500" dirty="0" smtClean="0"/>
              <a:t>национального правопорядка </a:t>
            </a:r>
            <a:r>
              <a:rPr lang="mr-IN" sz="4500" dirty="0" smtClean="0"/>
              <a:t>–</a:t>
            </a:r>
            <a:r>
              <a:rPr lang="ru-RU" sz="4500" dirty="0" smtClean="0"/>
              <a:t> </a:t>
            </a:r>
          </a:p>
          <a:p>
            <a:pPr lvl="1">
              <a:spcBef>
                <a:spcPts val="4000"/>
              </a:spcBef>
            </a:pPr>
            <a:r>
              <a:rPr lang="ru-RU" sz="4500" dirty="0" smtClean="0">
                <a:solidFill>
                  <a:srgbClr val="FFFFFF"/>
                </a:solidFill>
              </a:rPr>
              <a:t>Международное право</a:t>
            </a:r>
          </a:p>
          <a:p>
            <a:pPr lvl="1">
              <a:spcBef>
                <a:spcPts val="4000"/>
              </a:spcBef>
            </a:pPr>
            <a:r>
              <a:rPr lang="en-US" sz="4500" dirty="0" smtClean="0">
                <a:solidFill>
                  <a:srgbClr val="FFFFFF"/>
                </a:solidFill>
              </a:rPr>
              <a:t>Soft Law </a:t>
            </a:r>
            <a:r>
              <a:rPr lang="ru-RU" sz="4500" dirty="0" smtClean="0">
                <a:solidFill>
                  <a:srgbClr val="FFFFFF"/>
                </a:solidFill>
              </a:rPr>
              <a:t>и вненациональные регуляторы, </a:t>
            </a:r>
            <a:r>
              <a:rPr lang="en-US" sz="4500" dirty="0" err="1" smtClean="0">
                <a:solidFill>
                  <a:srgbClr val="FFFFFF"/>
                </a:solidFill>
              </a:rPr>
              <a:t>lex</a:t>
            </a:r>
            <a:r>
              <a:rPr lang="en-US" sz="4500" dirty="0" smtClean="0">
                <a:solidFill>
                  <a:srgbClr val="FFFFFF"/>
                </a:solidFill>
              </a:rPr>
              <a:t> </a:t>
            </a:r>
            <a:r>
              <a:rPr lang="en-US" sz="4500" dirty="0" err="1" smtClean="0">
                <a:solidFill>
                  <a:srgbClr val="FFFFFF"/>
                </a:solidFill>
              </a:rPr>
              <a:t>mercatoria</a:t>
            </a:r>
            <a:endParaRPr lang="ru-RU" sz="4500" dirty="0" smtClean="0">
              <a:solidFill>
                <a:srgbClr val="FFFFFF"/>
              </a:solidFill>
            </a:endParaRPr>
          </a:p>
          <a:p>
            <a:pPr lvl="1">
              <a:spcBef>
                <a:spcPts val="4000"/>
              </a:spcBef>
            </a:pPr>
            <a:r>
              <a:rPr lang="ru-RU" sz="4500" dirty="0" smtClean="0">
                <a:solidFill>
                  <a:srgbClr val="FFFFFF"/>
                </a:solidFill>
              </a:rPr>
              <a:t>Международный коммерческий арбитраж и </a:t>
            </a:r>
            <a:r>
              <a:rPr lang="ru-RU" sz="4500" dirty="0" err="1" smtClean="0">
                <a:solidFill>
                  <a:srgbClr val="FFFFFF"/>
                </a:solidFill>
              </a:rPr>
              <a:t>внегосударствееная</a:t>
            </a:r>
            <a:r>
              <a:rPr lang="ru-RU" sz="4500" dirty="0" smtClean="0">
                <a:solidFill>
                  <a:srgbClr val="FFFFFF"/>
                </a:solidFill>
              </a:rPr>
              <a:t> система разрешения споров</a:t>
            </a:r>
          </a:p>
          <a:p>
            <a:pPr>
              <a:spcBef>
                <a:spcPts val="4000"/>
              </a:spcBef>
            </a:pPr>
            <a:r>
              <a:rPr lang="ru-RU" sz="4500" dirty="0" smtClean="0"/>
              <a:t>Право </a:t>
            </a:r>
            <a:r>
              <a:rPr lang="ru-RU" sz="4500" b="1" dirty="0" smtClean="0"/>
              <a:t>в тесной связи </a:t>
            </a:r>
            <a:r>
              <a:rPr lang="ru-RU" sz="4500" dirty="0" smtClean="0"/>
              <a:t>с национальным государством </a:t>
            </a:r>
            <a:r>
              <a:rPr lang="en-US" sz="4500" dirty="0" smtClean="0"/>
              <a:t>- </a:t>
            </a:r>
            <a:r>
              <a:rPr lang="ru-RU" sz="4500" dirty="0" smtClean="0"/>
              <a:t>конкуренция регулирования законодателей </a:t>
            </a:r>
            <a:r>
              <a:rPr lang="en-US" sz="4500" dirty="0" smtClean="0"/>
              <a:t>(regulatory competition</a:t>
            </a:r>
            <a:r>
              <a:rPr lang="ru-RU" sz="4500" dirty="0" smtClean="0"/>
              <a:t>), где право </a:t>
            </a:r>
            <a:r>
              <a:rPr lang="mr-IN" sz="4500" dirty="0" smtClean="0"/>
              <a:t>–</a:t>
            </a:r>
            <a:r>
              <a:rPr lang="ru-RU" sz="4500" dirty="0" smtClean="0"/>
              <a:t> продукт  (</a:t>
            </a:r>
            <a:r>
              <a:rPr lang="en-US" sz="4500" dirty="0" smtClean="0"/>
              <a:t>law </a:t>
            </a:r>
            <a:r>
              <a:rPr lang="en-US" sz="4500" dirty="0"/>
              <a:t>as a </a:t>
            </a:r>
            <a:r>
              <a:rPr lang="en-US" sz="4500" dirty="0" smtClean="0"/>
              <a:t>product)</a:t>
            </a:r>
            <a:r>
              <a:rPr lang="ru-RU" sz="4500" dirty="0" smtClean="0"/>
              <a:t>, востребованный его потребителями </a:t>
            </a:r>
            <a:endParaRPr lang="en-US" sz="4500" dirty="0" smtClean="0"/>
          </a:p>
          <a:p>
            <a:pPr lvl="1">
              <a:spcBef>
                <a:spcPts val="4000"/>
              </a:spcBef>
            </a:pPr>
            <a:r>
              <a:rPr lang="ru-RU" sz="4500" dirty="0" smtClean="0">
                <a:solidFill>
                  <a:srgbClr val="FFFFFF"/>
                </a:solidFill>
              </a:rPr>
              <a:t>Инструментарий МЧП </a:t>
            </a:r>
            <a:r>
              <a:rPr lang="mr-IN" sz="4500" dirty="0" smtClean="0">
                <a:solidFill>
                  <a:srgbClr val="FFFFFF"/>
                </a:solidFill>
              </a:rPr>
              <a:t>–</a:t>
            </a:r>
            <a:r>
              <a:rPr lang="ru-RU" sz="4500" dirty="0" smtClean="0">
                <a:solidFill>
                  <a:srgbClr val="FFFFFF"/>
                </a:solidFill>
              </a:rPr>
              <a:t> взаимодействие «форум </a:t>
            </a:r>
            <a:r>
              <a:rPr lang="mr-IN" sz="4500" dirty="0" smtClean="0">
                <a:solidFill>
                  <a:srgbClr val="FFFFFF"/>
                </a:solidFill>
              </a:rPr>
              <a:t>–</a:t>
            </a:r>
            <a:r>
              <a:rPr lang="ru-RU" sz="4500" dirty="0" smtClean="0">
                <a:solidFill>
                  <a:srgbClr val="FFFFFF"/>
                </a:solidFill>
              </a:rPr>
              <a:t> право </a:t>
            </a:r>
            <a:r>
              <a:rPr lang="mr-IN" sz="4500" dirty="0" smtClean="0">
                <a:solidFill>
                  <a:srgbClr val="FFFFFF"/>
                </a:solidFill>
              </a:rPr>
              <a:t>–</a:t>
            </a:r>
            <a:r>
              <a:rPr lang="ru-RU" sz="4500" dirty="0" smtClean="0">
                <a:solidFill>
                  <a:srgbClr val="FFFFFF"/>
                </a:solidFill>
              </a:rPr>
              <a:t> экзекватура»  - основа понимания </a:t>
            </a:r>
            <a:r>
              <a:rPr lang="ru-RU" sz="4500" dirty="0" err="1" smtClean="0">
                <a:solidFill>
                  <a:srgbClr val="FFFFFF"/>
                </a:solidFill>
              </a:rPr>
              <a:t>мультиюрисдикционного</a:t>
            </a:r>
            <a:r>
              <a:rPr lang="ru-RU" sz="4500" dirty="0" smtClean="0">
                <a:solidFill>
                  <a:srgbClr val="FFFFFF"/>
                </a:solidFill>
              </a:rPr>
              <a:t> взаимодействия </a:t>
            </a:r>
            <a:endParaRPr lang="ru-RU" sz="4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880558" y="627556"/>
            <a:ext cx="19213469" cy="171841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5000" dirty="0" smtClean="0"/>
              <a:t>Опыт преподавания </a:t>
            </a:r>
            <a:endParaRPr lang="en-US" sz="5000" dirty="0" smtClean="0"/>
          </a:p>
          <a:p>
            <a:pPr>
              <a:spcBef>
                <a:spcPts val="600"/>
              </a:spcBef>
            </a:pPr>
            <a:r>
              <a:rPr lang="ru-RU" sz="5000" dirty="0" smtClean="0"/>
              <a:t>«права вне государства» - эксперимент в юридической педагогике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814791" y="3096487"/>
            <a:ext cx="18630320" cy="10220747"/>
          </a:xfrm>
        </p:spPr>
        <p:txBody>
          <a:bodyPr/>
          <a:lstStyle/>
          <a:p>
            <a:r>
              <a:rPr lang="ru-RU" sz="4000" dirty="0" smtClean="0"/>
              <a:t>Факультет права университета </a:t>
            </a:r>
            <a:r>
              <a:rPr lang="ru-RU" sz="4000" dirty="0" err="1" smtClean="0"/>
              <a:t>МакГилла</a:t>
            </a:r>
            <a:r>
              <a:rPr lang="ru-RU" sz="4000" dirty="0" smtClean="0"/>
              <a:t> (</a:t>
            </a:r>
            <a:r>
              <a:rPr lang="en-US" sz="4000" dirty="0" smtClean="0"/>
              <a:t>McGill</a:t>
            </a:r>
            <a:r>
              <a:rPr lang="ru-RU" sz="4000" dirty="0" smtClean="0"/>
              <a:t> </a:t>
            </a:r>
            <a:r>
              <a:rPr lang="en-US" sz="4000" dirty="0" smtClean="0"/>
              <a:t>University</a:t>
            </a:r>
            <a:r>
              <a:rPr lang="ru-RU" sz="4000" dirty="0" smtClean="0"/>
              <a:t>), Канада </a:t>
            </a:r>
            <a:r>
              <a:rPr lang="mr-IN" sz="4000" dirty="0" smtClean="0"/>
              <a:t>–</a:t>
            </a:r>
            <a:r>
              <a:rPr lang="ru-RU" sz="4000" dirty="0" smtClean="0"/>
              <a:t> экспериментальная программа, старт - 1999 г.</a:t>
            </a:r>
            <a:r>
              <a:rPr lang="en-US" sz="4000" dirty="0" smtClean="0"/>
              <a:t> </a:t>
            </a:r>
          </a:p>
          <a:p>
            <a:pPr lvl="1"/>
            <a:r>
              <a:rPr lang="en-US" sz="4000" dirty="0" smtClean="0">
                <a:solidFill>
                  <a:srgbClr val="FFFFFF"/>
                </a:solidFill>
              </a:rPr>
              <a:t>Trans-systemic, Poly-</a:t>
            </a:r>
            <a:r>
              <a:rPr lang="en-US" sz="4000" dirty="0" err="1">
                <a:solidFill>
                  <a:srgbClr val="FFFFFF"/>
                </a:solidFill>
              </a:rPr>
              <a:t>J</a:t>
            </a:r>
            <a:r>
              <a:rPr lang="en-US" sz="4000" dirty="0" err="1" smtClean="0">
                <a:solidFill>
                  <a:srgbClr val="FFFFFF"/>
                </a:solidFill>
              </a:rPr>
              <a:t>ural</a:t>
            </a:r>
            <a:r>
              <a:rPr lang="en-US" sz="4000" dirty="0" smtClean="0">
                <a:solidFill>
                  <a:srgbClr val="FFFFFF"/>
                </a:solidFill>
              </a:rPr>
              <a:t>, Integrated Law Program</a:t>
            </a:r>
            <a:r>
              <a:rPr lang="ru-RU" sz="4000" dirty="0" smtClean="0">
                <a:solidFill>
                  <a:srgbClr val="FFFFFF"/>
                </a:solidFill>
              </a:rPr>
              <a:t> </a:t>
            </a:r>
            <a:r>
              <a:rPr lang="mr-IN" sz="4000" dirty="0" smtClean="0">
                <a:solidFill>
                  <a:srgbClr val="FFFFFF"/>
                </a:solidFill>
              </a:rPr>
              <a:t>–</a:t>
            </a:r>
            <a:r>
              <a:rPr lang="ru-RU" sz="4000" dirty="0" smtClean="0">
                <a:solidFill>
                  <a:srgbClr val="FFFFFF"/>
                </a:solidFill>
              </a:rPr>
              <a:t> преодоление государственно-ориентированного позитивистского подхода в изучении </a:t>
            </a:r>
            <a:r>
              <a:rPr lang="ru-RU" sz="4000" dirty="0" smtClean="0">
                <a:solidFill>
                  <a:srgbClr val="FFFFFF"/>
                </a:solidFill>
              </a:rPr>
              <a:t>права </a:t>
            </a:r>
            <a:r>
              <a:rPr lang="en-US" sz="2500" i="1" dirty="0" smtClean="0">
                <a:solidFill>
                  <a:srgbClr val="FFFFFF"/>
                </a:solidFill>
              </a:rPr>
              <a:t>(</a:t>
            </a:r>
            <a:r>
              <a:rPr lang="en-US" sz="2500" i="1" dirty="0" err="1" smtClean="0">
                <a:solidFill>
                  <a:srgbClr val="FFFFFF"/>
                </a:solidFill>
              </a:rPr>
              <a:t>Atchurs</a:t>
            </a:r>
            <a:r>
              <a:rPr lang="en-US" sz="2500" i="1" dirty="0" smtClean="0">
                <a:solidFill>
                  <a:srgbClr val="FFFFFF"/>
                </a:solidFill>
              </a:rPr>
              <a:t> H. Madly Off In One Direction: McGill’s New Integrated, Poly-</a:t>
            </a:r>
            <a:r>
              <a:rPr lang="en-US" sz="2500" i="1" dirty="0" err="1" smtClean="0">
                <a:solidFill>
                  <a:srgbClr val="FFFFFF"/>
                </a:solidFill>
              </a:rPr>
              <a:t>Jural</a:t>
            </a:r>
            <a:r>
              <a:rPr lang="en-US" sz="2500" i="1" dirty="0" smtClean="0">
                <a:solidFill>
                  <a:srgbClr val="FFFFFF"/>
                </a:solidFill>
              </a:rPr>
              <a:t>, Trans-systemic Law Program // McGill Law Journal. 2005. </a:t>
            </a:r>
            <a:r>
              <a:rPr lang="ru-RU" sz="2500" i="1" dirty="0" smtClean="0">
                <a:solidFill>
                  <a:srgbClr val="FFFFFF"/>
                </a:solidFill>
              </a:rPr>
              <a:t>№ 4)</a:t>
            </a:r>
            <a:endParaRPr lang="ru-RU" sz="2500" i="1" dirty="0" smtClean="0">
              <a:solidFill>
                <a:srgbClr val="FFFFFF"/>
              </a:solidFill>
            </a:endParaRPr>
          </a:p>
          <a:p>
            <a:pPr lvl="1"/>
            <a:r>
              <a:rPr lang="ru-RU" sz="4000" dirty="0" smtClean="0">
                <a:solidFill>
                  <a:srgbClr val="FFFFFF"/>
                </a:solidFill>
              </a:rPr>
              <a:t>Изучение права в отрыве от конкретного национального правопорядка и систем права </a:t>
            </a:r>
            <a:r>
              <a:rPr lang="mr-IN" sz="4000" dirty="0" smtClean="0">
                <a:solidFill>
                  <a:srgbClr val="FFFFFF"/>
                </a:solidFill>
              </a:rPr>
              <a:t>–</a:t>
            </a:r>
            <a:r>
              <a:rPr lang="ru-RU" sz="4000" dirty="0" smtClean="0">
                <a:solidFill>
                  <a:srgbClr val="FFFFFF"/>
                </a:solidFill>
              </a:rPr>
              <a:t> интегративный подход (С</a:t>
            </a:r>
            <a:r>
              <a:rPr lang="en-US" sz="4000" dirty="0" smtClean="0">
                <a:solidFill>
                  <a:srgbClr val="FFFFFF"/>
                </a:solidFill>
              </a:rPr>
              <a:t>iv-Com-Law</a:t>
            </a:r>
            <a:r>
              <a:rPr lang="ru-RU" sz="4000" dirty="0" smtClean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ru-RU" sz="4000" dirty="0" smtClean="0">
                <a:solidFill>
                  <a:srgbClr val="FFFFFF"/>
                </a:solidFill>
              </a:rPr>
              <a:t>Проект породил дискуссию в юридической педагогике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3000" i="1" dirty="0" smtClean="0">
                <a:solidFill>
                  <a:srgbClr val="FFFFFF"/>
                </a:solidFill>
              </a:rPr>
              <a:t>(Stateless Law</a:t>
            </a:r>
            <a:r>
              <a:rPr lang="ru-RU" sz="3000" i="1" dirty="0" smtClean="0">
                <a:solidFill>
                  <a:srgbClr val="FFFFFF"/>
                </a:solidFill>
              </a:rPr>
              <a:t>:</a:t>
            </a:r>
            <a:r>
              <a:rPr lang="en-US" sz="3000" i="1" dirty="0" smtClean="0">
                <a:solidFill>
                  <a:srgbClr val="FFFFFF"/>
                </a:solidFill>
              </a:rPr>
              <a:t> </a:t>
            </a:r>
            <a:r>
              <a:rPr lang="en-US" sz="3000" i="1" dirty="0" smtClean="0">
                <a:solidFill>
                  <a:srgbClr val="FFFFFF"/>
                </a:solidFill>
              </a:rPr>
              <a:t>Evolving</a:t>
            </a:r>
            <a:r>
              <a:rPr lang="ru-RU" sz="3000" i="1" dirty="0" smtClean="0">
                <a:solidFill>
                  <a:srgbClr val="FFFFFF"/>
                </a:solidFill>
              </a:rPr>
              <a:t> </a:t>
            </a:r>
            <a:r>
              <a:rPr lang="en-US" sz="3000" i="1" dirty="0">
                <a:solidFill>
                  <a:srgbClr val="FFFFFF"/>
                </a:solidFill>
              </a:rPr>
              <a:t>B</a:t>
            </a:r>
            <a:r>
              <a:rPr lang="en-US" sz="3000" i="1" dirty="0" smtClean="0">
                <a:solidFill>
                  <a:srgbClr val="FFFFFF"/>
                </a:solidFill>
              </a:rPr>
              <a:t>oundaries </a:t>
            </a:r>
            <a:r>
              <a:rPr lang="en-US" sz="3000" i="1" dirty="0" smtClean="0">
                <a:solidFill>
                  <a:srgbClr val="FFFFFF"/>
                </a:solidFill>
              </a:rPr>
              <a:t>of a Discipline. Ed. H. </a:t>
            </a:r>
            <a:r>
              <a:rPr lang="en-US" sz="3000" i="1" dirty="0" err="1" smtClean="0">
                <a:solidFill>
                  <a:srgbClr val="FFFFFF"/>
                </a:solidFill>
              </a:rPr>
              <a:t>Dedek</a:t>
            </a:r>
            <a:r>
              <a:rPr lang="en-US" sz="3000" i="1" dirty="0" smtClean="0">
                <a:solidFill>
                  <a:srgbClr val="FFFFFF"/>
                </a:solidFill>
              </a:rPr>
              <a:t>, S. </a:t>
            </a:r>
            <a:r>
              <a:rPr lang="en-US" sz="3000" i="1" dirty="0" err="1" smtClean="0">
                <a:solidFill>
                  <a:srgbClr val="FFFFFF"/>
                </a:solidFill>
              </a:rPr>
              <a:t>Praagh</a:t>
            </a:r>
            <a:r>
              <a:rPr lang="en-US" sz="3000" i="1" dirty="0" smtClean="0">
                <a:solidFill>
                  <a:srgbClr val="FFFFFF"/>
                </a:solidFill>
              </a:rPr>
              <a:t>. </a:t>
            </a:r>
            <a:r>
              <a:rPr lang="en-US" sz="3000" i="1" dirty="0" err="1" smtClean="0">
                <a:solidFill>
                  <a:srgbClr val="FFFFFF"/>
                </a:solidFill>
              </a:rPr>
              <a:t>Farnham</a:t>
            </a:r>
            <a:r>
              <a:rPr lang="en-US" sz="3000" i="1" dirty="0" smtClean="0">
                <a:solidFill>
                  <a:srgbClr val="FFFFFF"/>
                </a:solidFill>
              </a:rPr>
              <a:t>: </a:t>
            </a:r>
            <a:r>
              <a:rPr lang="en-US" sz="3000" i="1" dirty="0" err="1" smtClean="0">
                <a:solidFill>
                  <a:srgbClr val="FFFFFF"/>
                </a:solidFill>
              </a:rPr>
              <a:t>Ashgate</a:t>
            </a:r>
            <a:r>
              <a:rPr lang="en-US" sz="3000" i="1" dirty="0" smtClean="0">
                <a:solidFill>
                  <a:srgbClr val="FFFFFF"/>
                </a:solidFill>
              </a:rPr>
              <a:t>. 2015)</a:t>
            </a:r>
            <a:r>
              <a:rPr lang="en-US" sz="3000" dirty="0" smtClean="0">
                <a:solidFill>
                  <a:srgbClr val="FFFFFF"/>
                </a:solidFill>
              </a:rPr>
              <a:t> </a:t>
            </a:r>
            <a:r>
              <a:rPr lang="ru-RU" sz="4000" dirty="0" smtClean="0">
                <a:solidFill>
                  <a:srgbClr val="FFFFFF"/>
                </a:solidFill>
              </a:rPr>
              <a:t>и в части признанного позитивного опыта может быть интересен, его элементы могут использоваться в дисциплинах, взаимодействующих с правом вне государства</a:t>
            </a:r>
            <a:r>
              <a:rPr lang="ru-RU" sz="4500" dirty="0" smtClean="0">
                <a:solidFill>
                  <a:srgbClr val="FFFFFF"/>
                </a:solidFill>
              </a:rPr>
              <a:t> (МЧП)</a:t>
            </a:r>
          </a:p>
        </p:txBody>
      </p:sp>
    </p:spTree>
    <p:extLst>
      <p:ext uri="{BB962C8B-B14F-4D97-AF65-F5344CB8AC3E}">
        <p14:creationId xmlns:p14="http://schemas.microsoft.com/office/powerpoint/2010/main" val="2787311464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1219200" y="1199381"/>
            <a:ext cx="102592" cy="125675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1344157" y="3116542"/>
            <a:ext cx="18242065" cy="9361537"/>
          </a:xfrm>
        </p:spPr>
        <p:txBody>
          <a:bodyPr/>
          <a:lstStyle/>
          <a:p>
            <a:pPr marL="685800" indent="-685800">
              <a:buFont typeface="Wingdings" charset="2"/>
              <a:buChar char="u"/>
            </a:pPr>
            <a:r>
              <a:rPr lang="ru-RU" sz="4500" dirty="0" smtClean="0"/>
              <a:t>Гибкость и критическое мышление</a:t>
            </a:r>
            <a:r>
              <a:rPr lang="en-US" sz="4500" dirty="0" smtClean="0"/>
              <a:t> </a:t>
            </a:r>
            <a:endParaRPr lang="ru-RU" sz="4500" dirty="0" smtClean="0"/>
          </a:p>
          <a:p>
            <a:pPr lvl="1"/>
            <a:r>
              <a:rPr lang="ru-RU" sz="4500" dirty="0">
                <a:solidFill>
                  <a:schemeClr val="bg1"/>
                </a:solidFill>
              </a:rPr>
              <a:t>выход из парадигмы вертикального мышления (найти и применить) и переход к парадигме горизонтального мышления (добавить новые элементы)</a:t>
            </a:r>
          </a:p>
          <a:p>
            <a:pPr lvl="1"/>
            <a:r>
              <a:rPr lang="ru-RU" sz="4500" dirty="0">
                <a:solidFill>
                  <a:schemeClr val="bg1"/>
                </a:solidFill>
              </a:rPr>
              <a:t>«не попасть в ловушку исходных точек» одного </a:t>
            </a:r>
            <a:r>
              <a:rPr lang="ru-RU" sz="4500" dirty="0" smtClean="0">
                <a:solidFill>
                  <a:schemeClr val="bg1"/>
                </a:solidFill>
              </a:rPr>
              <a:t>правопорядка</a:t>
            </a:r>
          </a:p>
          <a:p>
            <a:pPr lvl="1"/>
            <a:r>
              <a:rPr lang="ru-RU" sz="4500" dirty="0" smtClean="0">
                <a:solidFill>
                  <a:schemeClr val="bg1"/>
                </a:solidFill>
              </a:rPr>
              <a:t>«анализ, оценка, созидание» в дополнение к классическим «запоминание, понимание, применение»</a:t>
            </a:r>
          </a:p>
          <a:p>
            <a:pPr marL="685800" indent="-685800">
              <a:buFont typeface="Wingdings" charset="2"/>
              <a:buChar char="u"/>
            </a:pPr>
            <a:r>
              <a:rPr lang="ru-RU" sz="4500" dirty="0" smtClean="0"/>
              <a:t>Соприкосновение с иной правовой культурой </a:t>
            </a:r>
            <a:r>
              <a:rPr lang="mr-IN" sz="4500" dirty="0" smtClean="0"/>
              <a:t>–</a:t>
            </a:r>
            <a:r>
              <a:rPr lang="ru-RU" sz="4500" dirty="0" smtClean="0"/>
              <a:t> другая «ментальная карта»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001" y="262005"/>
            <a:ext cx="18288000" cy="2410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Развитие универсальных навыков юриста посредством работы</a:t>
            </a:r>
            <a:r>
              <a:rPr kumimoji="0" lang="en-US" sz="5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ru-RU" sz="5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рамках МЧП </a:t>
            </a:r>
            <a:r>
              <a:rPr kumimoji="0" lang="ru-RU" sz="5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с</a:t>
            </a:r>
            <a:r>
              <a:rPr kumimoji="0" lang="ru-RU" sz="5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 феноменами </a:t>
            </a:r>
            <a:r>
              <a:rPr kumimoji="0" lang="ru-RU" sz="5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«права вне государства» и с </a:t>
            </a:r>
            <a:r>
              <a:rPr kumimoji="0" lang="en-US" sz="5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regulatory</a:t>
            </a:r>
            <a:r>
              <a:rPr kumimoji="0" lang="en-US" sz="5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Helvetica Neue"/>
                <a:ea typeface="Helvetica Neue"/>
                <a:cs typeface="Helvetica Neue"/>
                <a:sym typeface="Helvetica Neue"/>
              </a:rPr>
              <a:t> competition</a:t>
            </a:r>
            <a:endParaRPr kumimoji="0" lang="ru-RU" sz="50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83380665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Заголовок"/>
          <p:cNvSpPr txBox="1">
            <a:spLocks noGrp="1"/>
          </p:cNvSpPr>
          <p:nvPr>
            <p:ph type="body" idx="21"/>
          </p:nvPr>
        </p:nvSpPr>
        <p:spPr>
          <a:xfrm>
            <a:off x="1219200" y="1327423"/>
            <a:ext cx="11154389" cy="1256754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Контактная </a:t>
            </a:r>
            <a:r>
              <a:rPr lang="ru-RU" dirty="0" smtClean="0"/>
              <a:t>информация</a:t>
            </a:r>
            <a:endParaRPr dirty="0"/>
          </a:p>
        </p:txBody>
      </p:sp>
      <p:sp>
        <p:nvSpPr>
          <p:cNvPr id="79" name="Текст"/>
          <p:cNvSpPr txBox="1">
            <a:spLocks noGrp="1"/>
          </p:cNvSpPr>
          <p:nvPr>
            <p:ph type="body" idx="22"/>
          </p:nvPr>
        </p:nvSpPr>
        <p:spPr>
          <a:xfrm>
            <a:off x="1344158" y="3472802"/>
            <a:ext cx="16703136" cy="4385816"/>
          </a:xfrm>
          <a:prstGeom prst="rect">
            <a:avLst/>
          </a:prstGeom>
        </p:spPr>
        <p:txBody>
          <a:bodyPr/>
          <a:lstStyle/>
          <a:p>
            <a:endParaRPr lang="ru-RU" dirty="0" smtClean="0"/>
          </a:p>
          <a:p>
            <a:r>
              <a:rPr lang="en-US" dirty="0" err="1" smtClean="0"/>
              <a:t>emokhova</a:t>
            </a:r>
            <a:r>
              <a:rPr lang="en-US" dirty="0" err="1"/>
              <a:t>@hse.ru</a:t>
            </a:r>
            <a:endParaRPr lang="en-US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826381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707</Words>
  <Application>Microsoft Macintosh PowerPoint</Application>
  <PresentationFormat>Другой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34</cp:revision>
  <cp:lastPrinted>2021-03-25T07:50:13Z</cp:lastPrinted>
  <dcterms:modified xsi:type="dcterms:W3CDTF">2021-03-31T22:01:12Z</dcterms:modified>
</cp:coreProperties>
</file>