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78" r:id="rId4"/>
    <p:sldId id="275" r:id="rId5"/>
    <p:sldId id="277" r:id="rId6"/>
    <p:sldId id="279" r:id="rId7"/>
    <p:sldId id="272" r:id="rId8"/>
    <p:sldId id="280" r:id="rId9"/>
    <p:sldId id="268" r:id="rId10"/>
    <p:sldId id="281" r:id="rId11"/>
    <p:sldId id="286" r:id="rId12"/>
    <p:sldId id="290" r:id="rId13"/>
  </p:sldIdLst>
  <p:sldSz cx="13004800" cy="97536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0" autoAdjust="0"/>
    <p:restoredTop sz="94646"/>
  </p:normalViewPr>
  <p:slideViewPr>
    <p:cSldViewPr snapToGrid="0">
      <p:cViewPr varScale="1">
        <p:scale>
          <a:sx n="44" d="100"/>
          <a:sy n="44" d="100"/>
        </p:scale>
        <p:origin x="1392" y="4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ee Estee" userId="eb8bac4b79daa567" providerId="LiveId" clId="{DDD29793-FFC5-47E3-9D45-4CCF65D055D4}"/>
    <pc:docChg chg="custSel delSld modSld">
      <pc:chgData name="Estee Estee" userId="eb8bac4b79daa567" providerId="LiveId" clId="{DDD29793-FFC5-47E3-9D45-4CCF65D055D4}" dt="2020-09-25T02:57:02.816" v="102" actId="47"/>
      <pc:docMkLst>
        <pc:docMk/>
      </pc:docMkLst>
      <pc:sldChg chg="del">
        <pc:chgData name="Estee Estee" userId="eb8bac4b79daa567" providerId="LiveId" clId="{DDD29793-FFC5-47E3-9D45-4CCF65D055D4}" dt="2020-09-25T02:43:06.118" v="1" actId="47"/>
        <pc:sldMkLst>
          <pc:docMk/>
          <pc:sldMk cId="0" sldId="257"/>
        </pc:sldMkLst>
      </pc:sldChg>
      <pc:sldChg chg="del">
        <pc:chgData name="Estee Estee" userId="eb8bac4b79daa567" providerId="LiveId" clId="{DDD29793-FFC5-47E3-9D45-4CCF65D055D4}" dt="2020-09-25T02:42:57.117" v="0" actId="47"/>
        <pc:sldMkLst>
          <pc:docMk/>
          <pc:sldMk cId="2838469673" sldId="258"/>
        </pc:sldMkLst>
      </pc:sldChg>
      <pc:sldChg chg="del">
        <pc:chgData name="Estee Estee" userId="eb8bac4b79daa567" providerId="LiveId" clId="{DDD29793-FFC5-47E3-9D45-4CCF65D055D4}" dt="2020-09-25T02:43:10.513" v="2" actId="47"/>
        <pc:sldMkLst>
          <pc:docMk/>
          <pc:sldMk cId="2043782671" sldId="259"/>
        </pc:sldMkLst>
      </pc:sldChg>
      <pc:sldChg chg="del">
        <pc:chgData name="Estee Estee" userId="eb8bac4b79daa567" providerId="LiveId" clId="{DDD29793-FFC5-47E3-9D45-4CCF65D055D4}" dt="2020-09-25T02:43:36.626" v="4" actId="47"/>
        <pc:sldMkLst>
          <pc:docMk/>
          <pc:sldMk cId="2926277433" sldId="260"/>
        </pc:sldMkLst>
      </pc:sldChg>
      <pc:sldChg chg="del">
        <pc:chgData name="Estee Estee" userId="eb8bac4b79daa567" providerId="LiveId" clId="{DDD29793-FFC5-47E3-9D45-4CCF65D055D4}" dt="2020-09-25T02:43:12.066" v="3" actId="47"/>
        <pc:sldMkLst>
          <pc:docMk/>
          <pc:sldMk cId="3536132813" sldId="261"/>
        </pc:sldMkLst>
      </pc:sldChg>
      <pc:sldChg chg="modSp mod">
        <pc:chgData name="Estee Estee" userId="eb8bac4b79daa567" providerId="LiveId" clId="{DDD29793-FFC5-47E3-9D45-4CCF65D055D4}" dt="2020-09-25T02:46:47.980" v="44" actId="1076"/>
        <pc:sldMkLst>
          <pc:docMk/>
          <pc:sldMk cId="690198188" sldId="263"/>
        </pc:sldMkLst>
        <pc:spChg chg="mod">
          <ac:chgData name="Estee Estee" userId="eb8bac4b79daa567" providerId="LiveId" clId="{DDD29793-FFC5-47E3-9D45-4CCF65D055D4}" dt="2020-09-25T02:46:23.726" v="39" actId="403"/>
          <ac:spMkLst>
            <pc:docMk/>
            <pc:sldMk cId="690198188" sldId="263"/>
            <ac:spMk id="2" creationId="{00000000-0000-0000-0000-000000000000}"/>
          </ac:spMkLst>
        </pc:spChg>
        <pc:spChg chg="mod">
          <ac:chgData name="Estee Estee" userId="eb8bac4b79daa567" providerId="LiveId" clId="{DDD29793-FFC5-47E3-9D45-4CCF65D055D4}" dt="2020-09-25T02:46:47.980" v="44" actId="1076"/>
          <ac:spMkLst>
            <pc:docMk/>
            <pc:sldMk cId="690198188" sldId="263"/>
            <ac:spMk id="3" creationId="{00000000-0000-0000-0000-000000000000}"/>
          </ac:spMkLst>
        </pc:spChg>
      </pc:sldChg>
      <pc:sldChg chg="del">
        <pc:chgData name="Estee Estee" userId="eb8bac4b79daa567" providerId="LiveId" clId="{DDD29793-FFC5-47E3-9D45-4CCF65D055D4}" dt="2020-09-25T02:43:42.152" v="5" actId="47"/>
        <pc:sldMkLst>
          <pc:docMk/>
          <pc:sldMk cId="3931784732" sldId="276"/>
        </pc:sldMkLst>
      </pc:sldChg>
      <pc:sldChg chg="del">
        <pc:chgData name="Estee Estee" userId="eb8bac4b79daa567" providerId="LiveId" clId="{DDD29793-FFC5-47E3-9D45-4CCF65D055D4}" dt="2020-09-25T02:57:02.816" v="102" actId="47"/>
        <pc:sldMkLst>
          <pc:docMk/>
          <pc:sldMk cId="3339109265" sldId="283"/>
        </pc:sldMkLst>
      </pc:sldChg>
      <pc:sldChg chg="modSp del mod">
        <pc:chgData name="Estee Estee" userId="eb8bac4b79daa567" providerId="LiveId" clId="{DDD29793-FFC5-47E3-9D45-4CCF65D055D4}" dt="2020-09-25T02:56:39.747" v="101" actId="47"/>
        <pc:sldMkLst>
          <pc:docMk/>
          <pc:sldMk cId="1382446030" sldId="285"/>
        </pc:sldMkLst>
        <pc:graphicFrameChg chg="mod">
          <ac:chgData name="Estee Estee" userId="eb8bac4b79daa567" providerId="LiveId" clId="{DDD29793-FFC5-47E3-9D45-4CCF65D055D4}" dt="2020-09-25T02:55:33.049" v="100" actId="14100"/>
          <ac:graphicFrameMkLst>
            <pc:docMk/>
            <pc:sldMk cId="1382446030" sldId="285"/>
            <ac:graphicFrameMk id="9" creationId="{75F8273B-DF3C-F843-AA15-EF487CBA0476}"/>
          </ac:graphicFrameMkLst>
        </pc:graphicFrameChg>
        <pc:graphicFrameChg chg="mod">
          <ac:chgData name="Estee Estee" userId="eb8bac4b79daa567" providerId="LiveId" clId="{DDD29793-FFC5-47E3-9D45-4CCF65D055D4}" dt="2020-09-25T02:55:24.439" v="98" actId="14100"/>
          <ac:graphicFrameMkLst>
            <pc:docMk/>
            <pc:sldMk cId="1382446030" sldId="285"/>
            <ac:graphicFrameMk id="10" creationId="{AE3C6131-E78B-6B4D-88A3-160F30631DBB}"/>
          </ac:graphicFrameMkLst>
        </pc:graphicFrameChg>
      </pc:sldChg>
    </pc:docChg>
  </pc:docChgLst>
  <pc:docChgLst>
    <pc:chgData name="Estee Estee" userId="eb8bac4b79daa567" providerId="LiveId" clId="{B8D25B31-B8A9-4C76-AC73-2E09914E6203}"/>
    <pc:docChg chg="modSld">
      <pc:chgData name="Estee Estee" userId="eb8bac4b79daa567" providerId="LiveId" clId="{B8D25B31-B8A9-4C76-AC73-2E09914E6203}" dt="2021-11-16T09:00:13.732" v="38"/>
      <pc:docMkLst>
        <pc:docMk/>
      </pc:docMkLst>
      <pc:sldChg chg="modSp mod">
        <pc:chgData name="Estee Estee" userId="eb8bac4b79daa567" providerId="LiveId" clId="{B8D25B31-B8A9-4C76-AC73-2E09914E6203}" dt="2021-11-16T09:00:13.732" v="38"/>
        <pc:sldMkLst>
          <pc:docMk/>
          <pc:sldMk cId="1041575285" sldId="290"/>
        </pc:sldMkLst>
        <pc:spChg chg="mod">
          <ac:chgData name="Estee Estee" userId="eb8bac4b79daa567" providerId="LiveId" clId="{B8D25B31-B8A9-4C76-AC73-2E09914E6203}" dt="2021-11-16T09:00:13.732" v="38"/>
          <ac:spMkLst>
            <pc:docMk/>
            <pc:sldMk cId="1041575285" sldId="29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5360" y="3029940"/>
            <a:ext cx="11054080" cy="2090702"/>
          </a:xfrm>
        </p:spPr>
        <p:txBody>
          <a:bodyPr/>
          <a:lstStyle/>
          <a:p>
            <a:r>
              <a:rPr lang="ru-RU"/>
              <a:t>Образец заголовка</a:t>
            </a:r>
          </a:p>
        </p:txBody>
      </p:sp>
      <p:sp>
        <p:nvSpPr>
          <p:cNvPr id="3" name="Подзаголовок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49995" indent="0" algn="ctr">
              <a:buNone/>
              <a:defRPr>
                <a:solidFill>
                  <a:schemeClr val="tx1">
                    <a:tint val="75000"/>
                  </a:schemeClr>
                </a:solidFill>
              </a:defRPr>
            </a:lvl2pPr>
            <a:lvl3pPr marL="1299992" indent="0" algn="ctr">
              <a:buNone/>
              <a:defRPr>
                <a:solidFill>
                  <a:schemeClr val="tx1">
                    <a:tint val="75000"/>
                  </a:schemeClr>
                </a:solidFill>
              </a:defRPr>
            </a:lvl3pPr>
            <a:lvl4pPr marL="1949993" indent="0" algn="ctr">
              <a:buNone/>
              <a:defRPr>
                <a:solidFill>
                  <a:schemeClr val="tx1">
                    <a:tint val="75000"/>
                  </a:schemeClr>
                </a:solidFill>
              </a:defRPr>
            </a:lvl4pPr>
            <a:lvl5pPr marL="2599989" indent="0" algn="ctr">
              <a:buNone/>
              <a:defRPr>
                <a:solidFill>
                  <a:schemeClr val="tx1">
                    <a:tint val="75000"/>
                  </a:schemeClr>
                </a:solidFill>
              </a:defRPr>
            </a:lvl5pPr>
            <a:lvl6pPr marL="3249984" indent="0" algn="ctr">
              <a:buNone/>
              <a:defRPr>
                <a:solidFill>
                  <a:schemeClr val="tx1">
                    <a:tint val="75000"/>
                  </a:schemeClr>
                </a:solidFill>
              </a:defRPr>
            </a:lvl6pPr>
            <a:lvl7pPr marL="3899984" indent="0" algn="ctr">
              <a:buNone/>
              <a:defRPr>
                <a:solidFill>
                  <a:schemeClr val="tx1">
                    <a:tint val="75000"/>
                  </a:schemeClr>
                </a:solidFill>
              </a:defRPr>
            </a:lvl7pPr>
            <a:lvl8pPr marL="4549976" indent="0" algn="ctr">
              <a:buNone/>
              <a:defRPr>
                <a:solidFill>
                  <a:schemeClr val="tx1">
                    <a:tint val="75000"/>
                  </a:schemeClr>
                </a:solidFill>
              </a:defRPr>
            </a:lvl8pPr>
            <a:lvl9pPr marL="5199977"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7D6DE26-1A14-4918-B3CC-5C3DC21DEC9F}" type="datetimeFigureOut">
              <a:rPr lang="en-GB" smtClean="0"/>
              <a:pPr>
                <a:defRPr/>
              </a:pPr>
              <a:t>16/11/2021</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C146CA03-BAB6-479F-90F5-6AAC50F2C6FE}" type="slidenum">
              <a:rPr lang="en-GB" altLang="ru-RU" smtClean="0"/>
              <a:pPr/>
              <a:t>‹#›</a:t>
            </a:fld>
            <a:endParaRPr lang="en-GB" altLang="ru-RU"/>
          </a:p>
        </p:txBody>
      </p:sp>
    </p:spTree>
    <p:extLst>
      <p:ext uri="{BB962C8B-B14F-4D97-AF65-F5344CB8AC3E}">
        <p14:creationId xmlns:p14="http://schemas.microsoft.com/office/powerpoint/2010/main" val="429752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C01C5373-ACC1-4CBC-B87D-F8E68CEF3B10}" type="datetimeFigureOut">
              <a:rPr lang="en-GB" smtClean="0"/>
              <a:pPr>
                <a:defRPr/>
              </a:pPr>
              <a:t>16/11/2021</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36B4B92B-EA9B-46D0-BA7B-365CDA2944F8}" type="slidenum">
              <a:rPr lang="en-GB" altLang="ru-RU" smtClean="0"/>
              <a:pPr/>
              <a:t>‹#›</a:t>
            </a:fld>
            <a:endParaRPr lang="en-GB" altLang="ru-RU"/>
          </a:p>
        </p:txBody>
      </p:sp>
    </p:spTree>
    <p:extLst>
      <p:ext uri="{BB962C8B-B14F-4D97-AF65-F5344CB8AC3E}">
        <p14:creationId xmlns:p14="http://schemas.microsoft.com/office/powerpoint/2010/main" val="313131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3408943" y="555424"/>
            <a:ext cx="4161084" cy="11835271"/>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925689" y="555424"/>
            <a:ext cx="12266507" cy="1183527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C9573EE0-37C3-4453-9922-675909F6B467}" type="datetimeFigureOut">
              <a:rPr lang="en-GB" smtClean="0"/>
              <a:pPr>
                <a:defRPr/>
              </a:pPr>
              <a:t>16/11/2021</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1D53BDFD-199D-4BB2-9746-0A45083DE5FD}" type="slidenum">
              <a:rPr lang="en-GB" altLang="ru-RU" smtClean="0"/>
              <a:pPr/>
              <a:t>‹#›</a:t>
            </a:fld>
            <a:endParaRPr lang="en-GB" altLang="ru-RU"/>
          </a:p>
        </p:txBody>
      </p:sp>
    </p:spTree>
    <p:extLst>
      <p:ext uri="{BB962C8B-B14F-4D97-AF65-F5344CB8AC3E}">
        <p14:creationId xmlns:p14="http://schemas.microsoft.com/office/powerpoint/2010/main" val="25471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EE83BC3C-070E-4E9E-973C-AD66961E31F0}" type="datetimeFigureOut">
              <a:rPr lang="en-GB" smtClean="0"/>
              <a:pPr>
                <a:defRPr/>
              </a:pPr>
              <a:t>16/11/2021</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91FF0FDA-C711-4444-8D59-4BE0694791AB}" type="slidenum">
              <a:rPr lang="en-GB" altLang="ru-RU" smtClean="0"/>
              <a:pPr/>
              <a:t>‹#›</a:t>
            </a:fld>
            <a:endParaRPr lang="en-GB" altLang="ru-RU"/>
          </a:p>
        </p:txBody>
      </p:sp>
    </p:spTree>
    <p:extLst>
      <p:ext uri="{BB962C8B-B14F-4D97-AF65-F5344CB8AC3E}">
        <p14:creationId xmlns:p14="http://schemas.microsoft.com/office/powerpoint/2010/main" val="220800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7290" y="6267602"/>
            <a:ext cx="11054080" cy="1937173"/>
          </a:xfrm>
        </p:spPr>
        <p:txBody>
          <a:bodyPr anchor="t"/>
          <a:lstStyle>
            <a:lvl1pPr algn="l">
              <a:defRPr sz="5700" b="1" cap="all"/>
            </a:lvl1pPr>
          </a:lstStyle>
          <a:p>
            <a:r>
              <a:rPr lang="ru-RU"/>
              <a:t>Образец заголовка</a:t>
            </a:r>
          </a:p>
        </p:txBody>
      </p:sp>
      <p:sp>
        <p:nvSpPr>
          <p:cNvPr id="3" name="Текст 2"/>
          <p:cNvSpPr>
            <a:spLocks noGrp="1"/>
          </p:cNvSpPr>
          <p:nvPr>
            <p:ph type="body" idx="1"/>
          </p:nvPr>
        </p:nvSpPr>
        <p:spPr>
          <a:xfrm>
            <a:off x="1027290" y="4134003"/>
            <a:ext cx="11054080" cy="2133599"/>
          </a:xfrm>
        </p:spPr>
        <p:txBody>
          <a:bodyPr anchor="b"/>
          <a:lstStyle>
            <a:lvl1pPr marL="0" indent="0">
              <a:buNone/>
              <a:defRPr sz="2800">
                <a:solidFill>
                  <a:schemeClr val="tx1">
                    <a:tint val="75000"/>
                  </a:schemeClr>
                </a:solidFill>
              </a:defRPr>
            </a:lvl1pPr>
            <a:lvl2pPr marL="649995" indent="0">
              <a:buNone/>
              <a:defRPr sz="2600">
                <a:solidFill>
                  <a:schemeClr val="tx1">
                    <a:tint val="75000"/>
                  </a:schemeClr>
                </a:solidFill>
              </a:defRPr>
            </a:lvl2pPr>
            <a:lvl3pPr marL="1299992" indent="0">
              <a:buNone/>
              <a:defRPr sz="2300">
                <a:solidFill>
                  <a:schemeClr val="tx1">
                    <a:tint val="75000"/>
                  </a:schemeClr>
                </a:solidFill>
              </a:defRPr>
            </a:lvl3pPr>
            <a:lvl4pPr marL="1949993" indent="0">
              <a:buNone/>
              <a:defRPr sz="2000">
                <a:solidFill>
                  <a:schemeClr val="tx1">
                    <a:tint val="75000"/>
                  </a:schemeClr>
                </a:solidFill>
              </a:defRPr>
            </a:lvl4pPr>
            <a:lvl5pPr marL="2599989" indent="0">
              <a:buNone/>
              <a:defRPr sz="2000">
                <a:solidFill>
                  <a:schemeClr val="tx1">
                    <a:tint val="75000"/>
                  </a:schemeClr>
                </a:solidFill>
              </a:defRPr>
            </a:lvl5pPr>
            <a:lvl6pPr marL="3249984" indent="0">
              <a:buNone/>
              <a:defRPr sz="2000">
                <a:solidFill>
                  <a:schemeClr val="tx1">
                    <a:tint val="75000"/>
                  </a:schemeClr>
                </a:solidFill>
              </a:defRPr>
            </a:lvl6pPr>
            <a:lvl7pPr marL="3899984" indent="0">
              <a:buNone/>
              <a:defRPr sz="2000">
                <a:solidFill>
                  <a:schemeClr val="tx1">
                    <a:tint val="75000"/>
                  </a:schemeClr>
                </a:solidFill>
              </a:defRPr>
            </a:lvl7pPr>
            <a:lvl8pPr marL="4549976" indent="0">
              <a:buNone/>
              <a:defRPr sz="2000">
                <a:solidFill>
                  <a:schemeClr val="tx1">
                    <a:tint val="75000"/>
                  </a:schemeClr>
                </a:solidFill>
              </a:defRPr>
            </a:lvl8pPr>
            <a:lvl9pPr marL="5199977" indent="0">
              <a:buNone/>
              <a:defRPr sz="20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8D7BA5C5-7571-4B00-A16D-308D016DDA31}" type="datetimeFigureOut">
              <a:rPr lang="en-GB" smtClean="0"/>
              <a:pPr>
                <a:defRPr/>
              </a:pPr>
              <a:t>16/11/2021</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2FC10A2F-4499-472F-81C5-99875CA0849F}" type="slidenum">
              <a:rPr lang="en-GB" altLang="ru-RU" smtClean="0"/>
              <a:pPr/>
              <a:t>‹#›</a:t>
            </a:fld>
            <a:endParaRPr lang="en-GB" altLang="ru-RU"/>
          </a:p>
        </p:txBody>
      </p:sp>
    </p:spTree>
    <p:extLst>
      <p:ext uri="{BB962C8B-B14F-4D97-AF65-F5344CB8AC3E}">
        <p14:creationId xmlns:p14="http://schemas.microsoft.com/office/powerpoint/2010/main" val="377503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925689" y="3237664"/>
            <a:ext cx="8213796" cy="9153031"/>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9356233" y="3237664"/>
            <a:ext cx="8213796" cy="9153031"/>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F4A20B21-8EDD-43EC-8379-3F3AF3F52868}" type="datetimeFigureOut">
              <a:rPr lang="en-GB" smtClean="0"/>
              <a:pPr>
                <a:defRPr/>
              </a:pPr>
              <a:t>16/11/2021</a:t>
            </a:fld>
            <a:endParaRPr lang="en-GB"/>
          </a:p>
        </p:txBody>
      </p:sp>
      <p:sp>
        <p:nvSpPr>
          <p:cNvPr id="6" name="Нижний колонтитул 5"/>
          <p:cNvSpPr>
            <a:spLocks noGrp="1"/>
          </p:cNvSpPr>
          <p:nvPr>
            <p:ph type="ftr" sz="quarter" idx="11"/>
          </p:nvPr>
        </p:nvSpPr>
        <p:spPr/>
        <p:txBody>
          <a:bodyPr/>
          <a:lstStyle/>
          <a:p>
            <a:pPr>
              <a:defRPr/>
            </a:pPr>
            <a:endParaRPr lang="en-GB"/>
          </a:p>
        </p:txBody>
      </p:sp>
      <p:sp>
        <p:nvSpPr>
          <p:cNvPr id="7" name="Номер слайда 6"/>
          <p:cNvSpPr>
            <a:spLocks noGrp="1"/>
          </p:cNvSpPr>
          <p:nvPr>
            <p:ph type="sldNum" sz="quarter" idx="12"/>
          </p:nvPr>
        </p:nvSpPr>
        <p:spPr/>
        <p:txBody>
          <a:bodyPr/>
          <a:lstStyle/>
          <a:p>
            <a:fld id="{8D7B7618-E14C-467D-A27C-6F57D0FFB6D6}" type="slidenum">
              <a:rPr lang="en-GB" altLang="ru-RU" smtClean="0"/>
              <a:pPr/>
              <a:t>‹#›</a:t>
            </a:fld>
            <a:endParaRPr lang="en-GB" altLang="ru-RU"/>
          </a:p>
        </p:txBody>
      </p:sp>
    </p:spTree>
    <p:extLst>
      <p:ext uri="{BB962C8B-B14F-4D97-AF65-F5344CB8AC3E}">
        <p14:creationId xmlns:p14="http://schemas.microsoft.com/office/powerpoint/2010/main" val="314664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240" y="390596"/>
            <a:ext cx="11704320" cy="16256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50240" y="2183272"/>
            <a:ext cx="5746045" cy="909884"/>
          </a:xfrm>
        </p:spPr>
        <p:txBody>
          <a:bodyPr anchor="b"/>
          <a:lstStyle>
            <a:lvl1pPr marL="0" indent="0">
              <a:buNone/>
              <a:defRPr sz="3400" b="1"/>
            </a:lvl1pPr>
            <a:lvl2pPr marL="649995" indent="0">
              <a:buNone/>
              <a:defRPr sz="2800" b="1"/>
            </a:lvl2pPr>
            <a:lvl3pPr marL="1299992" indent="0">
              <a:buNone/>
              <a:defRPr sz="2600" b="1"/>
            </a:lvl3pPr>
            <a:lvl4pPr marL="1949993" indent="0">
              <a:buNone/>
              <a:defRPr sz="2300" b="1"/>
            </a:lvl4pPr>
            <a:lvl5pPr marL="2599989" indent="0">
              <a:buNone/>
              <a:defRPr sz="2300" b="1"/>
            </a:lvl5pPr>
            <a:lvl6pPr marL="3249984" indent="0">
              <a:buNone/>
              <a:defRPr sz="2300" b="1"/>
            </a:lvl6pPr>
            <a:lvl7pPr marL="3899984" indent="0">
              <a:buNone/>
              <a:defRPr sz="2300" b="1"/>
            </a:lvl7pPr>
            <a:lvl8pPr marL="4549976" indent="0">
              <a:buNone/>
              <a:defRPr sz="2300" b="1"/>
            </a:lvl8pPr>
            <a:lvl9pPr marL="5199977" indent="0">
              <a:buNone/>
              <a:defRPr sz="2300" b="1"/>
            </a:lvl9pPr>
          </a:lstStyle>
          <a:p>
            <a:pPr lvl="0"/>
            <a:r>
              <a:rPr lang="ru-RU"/>
              <a:t>Образец текста</a:t>
            </a:r>
          </a:p>
        </p:txBody>
      </p:sp>
      <p:sp>
        <p:nvSpPr>
          <p:cNvPr id="4" name="Объект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606260" y="2183272"/>
            <a:ext cx="5748302" cy="909884"/>
          </a:xfrm>
        </p:spPr>
        <p:txBody>
          <a:bodyPr anchor="b"/>
          <a:lstStyle>
            <a:lvl1pPr marL="0" indent="0">
              <a:buNone/>
              <a:defRPr sz="3400" b="1"/>
            </a:lvl1pPr>
            <a:lvl2pPr marL="649995" indent="0">
              <a:buNone/>
              <a:defRPr sz="2800" b="1"/>
            </a:lvl2pPr>
            <a:lvl3pPr marL="1299992" indent="0">
              <a:buNone/>
              <a:defRPr sz="2600" b="1"/>
            </a:lvl3pPr>
            <a:lvl4pPr marL="1949993" indent="0">
              <a:buNone/>
              <a:defRPr sz="2300" b="1"/>
            </a:lvl4pPr>
            <a:lvl5pPr marL="2599989" indent="0">
              <a:buNone/>
              <a:defRPr sz="2300" b="1"/>
            </a:lvl5pPr>
            <a:lvl6pPr marL="3249984" indent="0">
              <a:buNone/>
              <a:defRPr sz="2300" b="1"/>
            </a:lvl6pPr>
            <a:lvl7pPr marL="3899984" indent="0">
              <a:buNone/>
              <a:defRPr sz="2300" b="1"/>
            </a:lvl7pPr>
            <a:lvl8pPr marL="4549976" indent="0">
              <a:buNone/>
              <a:defRPr sz="2300" b="1"/>
            </a:lvl8pPr>
            <a:lvl9pPr marL="5199977" indent="0">
              <a:buNone/>
              <a:defRPr sz="2300" b="1"/>
            </a:lvl9pPr>
          </a:lstStyle>
          <a:p>
            <a:pPr lvl="0"/>
            <a:r>
              <a:rPr lang="ru-RU"/>
              <a:t>Образец текста</a:t>
            </a:r>
          </a:p>
        </p:txBody>
      </p:sp>
      <p:sp>
        <p:nvSpPr>
          <p:cNvPr id="6" name="Объект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3B88D46A-A984-4930-A6D2-C13706023F78}" type="datetimeFigureOut">
              <a:rPr lang="en-GB" smtClean="0"/>
              <a:pPr>
                <a:defRPr/>
              </a:pPr>
              <a:t>16/11/2021</a:t>
            </a:fld>
            <a:endParaRPr lang="en-GB"/>
          </a:p>
        </p:txBody>
      </p:sp>
      <p:sp>
        <p:nvSpPr>
          <p:cNvPr id="8" name="Нижний колонтитул 7"/>
          <p:cNvSpPr>
            <a:spLocks noGrp="1"/>
          </p:cNvSpPr>
          <p:nvPr>
            <p:ph type="ftr" sz="quarter" idx="11"/>
          </p:nvPr>
        </p:nvSpPr>
        <p:spPr/>
        <p:txBody>
          <a:bodyPr/>
          <a:lstStyle/>
          <a:p>
            <a:pPr>
              <a:defRPr/>
            </a:pPr>
            <a:endParaRPr lang="en-GB"/>
          </a:p>
        </p:txBody>
      </p:sp>
      <p:sp>
        <p:nvSpPr>
          <p:cNvPr id="9" name="Номер слайда 8"/>
          <p:cNvSpPr>
            <a:spLocks noGrp="1"/>
          </p:cNvSpPr>
          <p:nvPr>
            <p:ph type="sldNum" sz="quarter" idx="12"/>
          </p:nvPr>
        </p:nvSpPr>
        <p:spPr/>
        <p:txBody>
          <a:bodyPr/>
          <a:lstStyle/>
          <a:p>
            <a:fld id="{099AFCEA-436A-4C02-987F-A821356D0221}" type="slidenum">
              <a:rPr lang="en-GB" altLang="ru-RU" smtClean="0"/>
              <a:pPr/>
              <a:t>‹#›</a:t>
            </a:fld>
            <a:endParaRPr lang="en-GB" altLang="ru-RU"/>
          </a:p>
        </p:txBody>
      </p:sp>
    </p:spTree>
    <p:extLst>
      <p:ext uri="{BB962C8B-B14F-4D97-AF65-F5344CB8AC3E}">
        <p14:creationId xmlns:p14="http://schemas.microsoft.com/office/powerpoint/2010/main" val="79566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F65CEB66-D266-4674-A758-3BD6203EBD57}" type="datetimeFigureOut">
              <a:rPr lang="en-GB" smtClean="0"/>
              <a:pPr>
                <a:defRPr/>
              </a:pPr>
              <a:t>16/11/2021</a:t>
            </a:fld>
            <a:endParaRPr lang="en-GB"/>
          </a:p>
        </p:txBody>
      </p:sp>
      <p:sp>
        <p:nvSpPr>
          <p:cNvPr id="4" name="Нижний колонтитул 3"/>
          <p:cNvSpPr>
            <a:spLocks noGrp="1"/>
          </p:cNvSpPr>
          <p:nvPr>
            <p:ph type="ftr" sz="quarter" idx="11"/>
          </p:nvPr>
        </p:nvSpPr>
        <p:spPr/>
        <p:txBody>
          <a:bodyPr/>
          <a:lstStyle/>
          <a:p>
            <a:pPr>
              <a:defRPr/>
            </a:pPr>
            <a:endParaRPr lang="en-GB"/>
          </a:p>
        </p:txBody>
      </p:sp>
      <p:sp>
        <p:nvSpPr>
          <p:cNvPr id="5" name="Номер слайда 4"/>
          <p:cNvSpPr>
            <a:spLocks noGrp="1"/>
          </p:cNvSpPr>
          <p:nvPr>
            <p:ph type="sldNum" sz="quarter" idx="12"/>
          </p:nvPr>
        </p:nvSpPr>
        <p:spPr/>
        <p:txBody>
          <a:bodyPr/>
          <a:lstStyle/>
          <a:p>
            <a:fld id="{96BDD5D3-7E8A-41A9-ACBD-0BF820736FF2}" type="slidenum">
              <a:rPr lang="en-GB" altLang="ru-RU" smtClean="0"/>
              <a:pPr/>
              <a:t>‹#›</a:t>
            </a:fld>
            <a:endParaRPr lang="en-GB" altLang="ru-RU"/>
          </a:p>
        </p:txBody>
      </p:sp>
    </p:spTree>
    <p:extLst>
      <p:ext uri="{BB962C8B-B14F-4D97-AF65-F5344CB8AC3E}">
        <p14:creationId xmlns:p14="http://schemas.microsoft.com/office/powerpoint/2010/main" val="278471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A88BD711-2112-4F67-85F8-2AA2B9C7B44B}" type="datetimeFigureOut">
              <a:rPr lang="en-GB" smtClean="0"/>
              <a:pPr>
                <a:defRPr/>
              </a:pPr>
              <a:t>16/11/2021</a:t>
            </a:fld>
            <a:endParaRPr lang="en-GB"/>
          </a:p>
        </p:txBody>
      </p:sp>
      <p:sp>
        <p:nvSpPr>
          <p:cNvPr id="3" name="Нижний колонтитул 2"/>
          <p:cNvSpPr>
            <a:spLocks noGrp="1"/>
          </p:cNvSpPr>
          <p:nvPr>
            <p:ph type="ftr" sz="quarter" idx="11"/>
          </p:nvPr>
        </p:nvSpPr>
        <p:spPr/>
        <p:txBody>
          <a:bodyPr/>
          <a:lstStyle/>
          <a:p>
            <a:pPr>
              <a:defRPr/>
            </a:pPr>
            <a:endParaRPr lang="en-GB"/>
          </a:p>
        </p:txBody>
      </p:sp>
      <p:sp>
        <p:nvSpPr>
          <p:cNvPr id="4" name="Номер слайда 3"/>
          <p:cNvSpPr>
            <a:spLocks noGrp="1"/>
          </p:cNvSpPr>
          <p:nvPr>
            <p:ph type="sldNum" sz="quarter" idx="12"/>
          </p:nvPr>
        </p:nvSpPr>
        <p:spPr/>
        <p:txBody>
          <a:bodyPr/>
          <a:lstStyle/>
          <a:p>
            <a:fld id="{83AA0CBA-EC76-4C2A-948B-28F92A8C753A}" type="slidenum">
              <a:rPr lang="en-GB" altLang="ru-RU" smtClean="0"/>
              <a:pPr/>
              <a:t>‹#›</a:t>
            </a:fld>
            <a:endParaRPr lang="en-GB" altLang="ru-RU"/>
          </a:p>
        </p:txBody>
      </p:sp>
    </p:spTree>
    <p:extLst>
      <p:ext uri="{BB962C8B-B14F-4D97-AF65-F5344CB8AC3E}">
        <p14:creationId xmlns:p14="http://schemas.microsoft.com/office/powerpoint/2010/main" val="192005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243" y="388338"/>
            <a:ext cx="4278490" cy="1652693"/>
          </a:xfrm>
        </p:spPr>
        <p:txBody>
          <a:bodyPr anchor="b"/>
          <a:lstStyle>
            <a:lvl1pPr algn="l">
              <a:defRPr sz="2800" b="1"/>
            </a:lvl1pPr>
          </a:lstStyle>
          <a:p>
            <a:r>
              <a:rPr lang="ru-RU"/>
              <a:t>Образец заголовка</a:t>
            </a:r>
          </a:p>
        </p:txBody>
      </p:sp>
      <p:sp>
        <p:nvSpPr>
          <p:cNvPr id="3" name="Объект 2"/>
          <p:cNvSpPr>
            <a:spLocks noGrp="1"/>
          </p:cNvSpPr>
          <p:nvPr>
            <p:ph idx="1"/>
          </p:nvPr>
        </p:nvSpPr>
        <p:spPr>
          <a:xfrm>
            <a:off x="5084516" y="388349"/>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50243" y="2041033"/>
            <a:ext cx="4278490" cy="6671734"/>
          </a:xfrm>
        </p:spPr>
        <p:txBody>
          <a:bodyPr/>
          <a:lstStyle>
            <a:lvl1pPr marL="0" indent="0">
              <a:buNone/>
              <a:defRPr sz="2000"/>
            </a:lvl1pPr>
            <a:lvl2pPr marL="649995" indent="0">
              <a:buNone/>
              <a:defRPr sz="1700"/>
            </a:lvl2pPr>
            <a:lvl3pPr marL="1299992" indent="0">
              <a:buNone/>
              <a:defRPr sz="1400"/>
            </a:lvl3pPr>
            <a:lvl4pPr marL="1949993" indent="0">
              <a:buNone/>
              <a:defRPr sz="1300"/>
            </a:lvl4pPr>
            <a:lvl5pPr marL="2599989" indent="0">
              <a:buNone/>
              <a:defRPr sz="1300"/>
            </a:lvl5pPr>
            <a:lvl6pPr marL="3249984" indent="0">
              <a:buNone/>
              <a:defRPr sz="1300"/>
            </a:lvl6pPr>
            <a:lvl7pPr marL="3899984" indent="0">
              <a:buNone/>
              <a:defRPr sz="1300"/>
            </a:lvl7pPr>
            <a:lvl8pPr marL="4549976" indent="0">
              <a:buNone/>
              <a:defRPr sz="1300"/>
            </a:lvl8pPr>
            <a:lvl9pPr marL="5199977" indent="0">
              <a:buNone/>
              <a:defRPr sz="1300"/>
            </a:lvl9pPr>
          </a:lstStyle>
          <a:p>
            <a:pPr lvl="0"/>
            <a:r>
              <a:rPr lang="ru-RU"/>
              <a:t>Образец текста</a:t>
            </a:r>
          </a:p>
        </p:txBody>
      </p:sp>
      <p:sp>
        <p:nvSpPr>
          <p:cNvPr id="5" name="Дата 4"/>
          <p:cNvSpPr>
            <a:spLocks noGrp="1"/>
          </p:cNvSpPr>
          <p:nvPr>
            <p:ph type="dt" sz="half" idx="10"/>
          </p:nvPr>
        </p:nvSpPr>
        <p:spPr/>
        <p:txBody>
          <a:bodyPr/>
          <a:lstStyle/>
          <a:p>
            <a:pPr>
              <a:defRPr/>
            </a:pPr>
            <a:fld id="{D14D737B-17AE-414A-9431-67CCEC2155D5}" type="datetimeFigureOut">
              <a:rPr lang="en-GB" smtClean="0"/>
              <a:pPr>
                <a:defRPr/>
              </a:pPr>
              <a:t>16/11/2021</a:t>
            </a:fld>
            <a:endParaRPr lang="en-GB"/>
          </a:p>
        </p:txBody>
      </p:sp>
      <p:sp>
        <p:nvSpPr>
          <p:cNvPr id="6" name="Нижний колонтитул 5"/>
          <p:cNvSpPr>
            <a:spLocks noGrp="1"/>
          </p:cNvSpPr>
          <p:nvPr>
            <p:ph type="ftr" sz="quarter" idx="11"/>
          </p:nvPr>
        </p:nvSpPr>
        <p:spPr/>
        <p:txBody>
          <a:bodyPr/>
          <a:lstStyle/>
          <a:p>
            <a:pPr>
              <a:defRPr/>
            </a:pPr>
            <a:endParaRPr lang="en-GB"/>
          </a:p>
        </p:txBody>
      </p:sp>
      <p:sp>
        <p:nvSpPr>
          <p:cNvPr id="7" name="Номер слайда 6"/>
          <p:cNvSpPr>
            <a:spLocks noGrp="1"/>
          </p:cNvSpPr>
          <p:nvPr>
            <p:ph type="sldNum" sz="quarter" idx="12"/>
          </p:nvPr>
        </p:nvSpPr>
        <p:spPr/>
        <p:txBody>
          <a:bodyPr/>
          <a:lstStyle/>
          <a:p>
            <a:fld id="{AAC20653-B195-461E-B674-D6348556386A}" type="slidenum">
              <a:rPr lang="en-GB" altLang="ru-RU" smtClean="0"/>
              <a:pPr/>
              <a:t>‹#›</a:t>
            </a:fld>
            <a:endParaRPr lang="en-GB" altLang="ru-RU"/>
          </a:p>
        </p:txBody>
      </p:sp>
    </p:spTree>
    <p:extLst>
      <p:ext uri="{BB962C8B-B14F-4D97-AF65-F5344CB8AC3E}">
        <p14:creationId xmlns:p14="http://schemas.microsoft.com/office/powerpoint/2010/main" val="754694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49032" y="6827520"/>
            <a:ext cx="7802880" cy="806027"/>
          </a:xfrm>
        </p:spPr>
        <p:txBody>
          <a:bodyPr anchor="b"/>
          <a:lstStyle>
            <a:lvl1pPr algn="l">
              <a:defRPr sz="2800" b="1"/>
            </a:lvl1pPr>
          </a:lstStyle>
          <a:p>
            <a:r>
              <a:rPr lang="ru-RU"/>
              <a:t>Образец заголовка</a:t>
            </a:r>
          </a:p>
        </p:txBody>
      </p:sp>
      <p:sp>
        <p:nvSpPr>
          <p:cNvPr id="3" name="Рисунок 2"/>
          <p:cNvSpPr>
            <a:spLocks noGrp="1"/>
          </p:cNvSpPr>
          <p:nvPr>
            <p:ph type="pic" idx="1"/>
          </p:nvPr>
        </p:nvSpPr>
        <p:spPr>
          <a:xfrm>
            <a:off x="2549032" y="871502"/>
            <a:ext cx="7802880" cy="5852160"/>
          </a:xfrm>
        </p:spPr>
        <p:txBody>
          <a:bodyPr/>
          <a:lstStyle>
            <a:lvl1pPr marL="0" indent="0">
              <a:buNone/>
              <a:defRPr sz="4600"/>
            </a:lvl1pPr>
            <a:lvl2pPr marL="649995" indent="0">
              <a:buNone/>
              <a:defRPr sz="4000"/>
            </a:lvl2pPr>
            <a:lvl3pPr marL="1299992" indent="0">
              <a:buNone/>
              <a:defRPr sz="3400"/>
            </a:lvl3pPr>
            <a:lvl4pPr marL="1949993" indent="0">
              <a:buNone/>
              <a:defRPr sz="2800"/>
            </a:lvl4pPr>
            <a:lvl5pPr marL="2599989" indent="0">
              <a:buNone/>
              <a:defRPr sz="2800"/>
            </a:lvl5pPr>
            <a:lvl6pPr marL="3249984" indent="0">
              <a:buNone/>
              <a:defRPr sz="2800"/>
            </a:lvl6pPr>
            <a:lvl7pPr marL="3899984" indent="0">
              <a:buNone/>
              <a:defRPr sz="2800"/>
            </a:lvl7pPr>
            <a:lvl8pPr marL="4549976" indent="0">
              <a:buNone/>
              <a:defRPr sz="2800"/>
            </a:lvl8pPr>
            <a:lvl9pPr marL="5199977" indent="0">
              <a:buNone/>
              <a:defRPr sz="2800"/>
            </a:lvl9pPr>
          </a:lstStyle>
          <a:p>
            <a:endParaRPr lang="ru-RU"/>
          </a:p>
        </p:txBody>
      </p:sp>
      <p:sp>
        <p:nvSpPr>
          <p:cNvPr id="4" name="Текст 3"/>
          <p:cNvSpPr>
            <a:spLocks noGrp="1"/>
          </p:cNvSpPr>
          <p:nvPr>
            <p:ph type="body" sz="half" idx="2"/>
          </p:nvPr>
        </p:nvSpPr>
        <p:spPr>
          <a:xfrm>
            <a:off x="2549032" y="7633547"/>
            <a:ext cx="7802880" cy="1144693"/>
          </a:xfrm>
        </p:spPr>
        <p:txBody>
          <a:bodyPr/>
          <a:lstStyle>
            <a:lvl1pPr marL="0" indent="0">
              <a:buNone/>
              <a:defRPr sz="2000"/>
            </a:lvl1pPr>
            <a:lvl2pPr marL="649995" indent="0">
              <a:buNone/>
              <a:defRPr sz="1700"/>
            </a:lvl2pPr>
            <a:lvl3pPr marL="1299992" indent="0">
              <a:buNone/>
              <a:defRPr sz="1400"/>
            </a:lvl3pPr>
            <a:lvl4pPr marL="1949993" indent="0">
              <a:buNone/>
              <a:defRPr sz="1300"/>
            </a:lvl4pPr>
            <a:lvl5pPr marL="2599989" indent="0">
              <a:buNone/>
              <a:defRPr sz="1300"/>
            </a:lvl5pPr>
            <a:lvl6pPr marL="3249984" indent="0">
              <a:buNone/>
              <a:defRPr sz="1300"/>
            </a:lvl6pPr>
            <a:lvl7pPr marL="3899984" indent="0">
              <a:buNone/>
              <a:defRPr sz="1300"/>
            </a:lvl7pPr>
            <a:lvl8pPr marL="4549976" indent="0">
              <a:buNone/>
              <a:defRPr sz="1300"/>
            </a:lvl8pPr>
            <a:lvl9pPr marL="5199977" indent="0">
              <a:buNone/>
              <a:defRPr sz="1300"/>
            </a:lvl9pPr>
          </a:lstStyle>
          <a:p>
            <a:pPr lvl="0"/>
            <a:r>
              <a:rPr lang="ru-RU"/>
              <a:t>Образец текста</a:t>
            </a:r>
          </a:p>
        </p:txBody>
      </p:sp>
      <p:sp>
        <p:nvSpPr>
          <p:cNvPr id="5" name="Дата 4"/>
          <p:cNvSpPr>
            <a:spLocks noGrp="1"/>
          </p:cNvSpPr>
          <p:nvPr>
            <p:ph type="dt" sz="half" idx="10"/>
          </p:nvPr>
        </p:nvSpPr>
        <p:spPr/>
        <p:txBody>
          <a:bodyPr/>
          <a:lstStyle/>
          <a:p>
            <a:pPr>
              <a:defRPr/>
            </a:pPr>
            <a:fld id="{0817B457-C8FC-40D9-A0B7-FA18E03B9B8D}" type="datetimeFigureOut">
              <a:rPr lang="en-GB" smtClean="0"/>
              <a:pPr>
                <a:defRPr/>
              </a:pPr>
              <a:t>16/11/2021</a:t>
            </a:fld>
            <a:endParaRPr lang="en-GB"/>
          </a:p>
        </p:txBody>
      </p:sp>
      <p:sp>
        <p:nvSpPr>
          <p:cNvPr id="6" name="Нижний колонтитул 5"/>
          <p:cNvSpPr>
            <a:spLocks noGrp="1"/>
          </p:cNvSpPr>
          <p:nvPr>
            <p:ph type="ftr" sz="quarter" idx="11"/>
          </p:nvPr>
        </p:nvSpPr>
        <p:spPr/>
        <p:txBody>
          <a:bodyPr/>
          <a:lstStyle/>
          <a:p>
            <a:pPr>
              <a:defRPr/>
            </a:pPr>
            <a:endParaRPr lang="en-GB"/>
          </a:p>
        </p:txBody>
      </p:sp>
      <p:sp>
        <p:nvSpPr>
          <p:cNvPr id="7" name="Номер слайда 6"/>
          <p:cNvSpPr>
            <a:spLocks noGrp="1"/>
          </p:cNvSpPr>
          <p:nvPr>
            <p:ph type="sldNum" sz="quarter" idx="12"/>
          </p:nvPr>
        </p:nvSpPr>
        <p:spPr/>
        <p:txBody>
          <a:bodyPr/>
          <a:lstStyle/>
          <a:p>
            <a:fld id="{AAC3F1F5-FCF1-48F7-A216-89F366D10832}" type="slidenum">
              <a:rPr lang="en-GB" altLang="ru-RU" smtClean="0"/>
              <a:pPr/>
              <a:t>‹#›</a:t>
            </a:fld>
            <a:endParaRPr lang="en-GB" altLang="ru-RU"/>
          </a:p>
        </p:txBody>
      </p:sp>
    </p:spTree>
    <p:extLst>
      <p:ext uri="{BB962C8B-B14F-4D97-AF65-F5344CB8AC3E}">
        <p14:creationId xmlns:p14="http://schemas.microsoft.com/office/powerpoint/2010/main" val="78672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240" y="390596"/>
            <a:ext cx="11704320" cy="1625600"/>
          </a:xfrm>
          <a:prstGeom prst="rect">
            <a:avLst/>
          </a:prstGeom>
        </p:spPr>
        <p:txBody>
          <a:bodyPr vert="horz" lIns="129999" tIns="65000" rIns="129999" bIns="65000" rtlCol="0" anchor="ctr">
            <a:normAutofit/>
          </a:bodyPr>
          <a:lstStyle/>
          <a:p>
            <a:r>
              <a:rPr lang="ru-RU"/>
              <a:t>Образец заголовка</a:t>
            </a:r>
          </a:p>
        </p:txBody>
      </p:sp>
      <p:sp>
        <p:nvSpPr>
          <p:cNvPr id="3" name="Текст 2"/>
          <p:cNvSpPr>
            <a:spLocks noGrp="1"/>
          </p:cNvSpPr>
          <p:nvPr>
            <p:ph type="body" idx="1"/>
          </p:nvPr>
        </p:nvSpPr>
        <p:spPr>
          <a:xfrm>
            <a:off x="650240" y="2275851"/>
            <a:ext cx="11704320" cy="6436925"/>
          </a:xfrm>
          <a:prstGeom prst="rect">
            <a:avLst/>
          </a:prstGeom>
        </p:spPr>
        <p:txBody>
          <a:bodyPr vert="horz" lIns="129999" tIns="65000" rIns="129999" bIns="6500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50240" y="9040153"/>
            <a:ext cx="3034453" cy="519289"/>
          </a:xfrm>
          <a:prstGeom prst="rect">
            <a:avLst/>
          </a:prstGeom>
        </p:spPr>
        <p:txBody>
          <a:bodyPr vert="horz" lIns="129999" tIns="65000" rIns="129999" bIns="65000" rtlCol="0" anchor="ctr"/>
          <a:lstStyle>
            <a:lvl1pPr algn="l">
              <a:defRPr sz="1700">
                <a:solidFill>
                  <a:schemeClr val="tx1">
                    <a:tint val="75000"/>
                  </a:schemeClr>
                </a:solidFill>
              </a:defRPr>
            </a:lvl1pPr>
          </a:lstStyle>
          <a:p>
            <a:pPr>
              <a:defRPr/>
            </a:pPr>
            <a:fld id="{5DF1D37F-07D3-4B16-949D-18231D468C2A}" type="datetimeFigureOut">
              <a:rPr lang="en-GB" smtClean="0"/>
              <a:pPr>
                <a:defRPr/>
              </a:pPr>
              <a:t>16/11/2021</a:t>
            </a:fld>
            <a:endParaRPr lang="en-GB"/>
          </a:p>
        </p:txBody>
      </p:sp>
      <p:sp>
        <p:nvSpPr>
          <p:cNvPr id="5" name="Нижний колонтитул 4"/>
          <p:cNvSpPr>
            <a:spLocks noGrp="1"/>
          </p:cNvSpPr>
          <p:nvPr>
            <p:ph type="ftr" sz="quarter" idx="3"/>
          </p:nvPr>
        </p:nvSpPr>
        <p:spPr>
          <a:xfrm>
            <a:off x="4443308" y="9040153"/>
            <a:ext cx="4118187" cy="519289"/>
          </a:xfrm>
          <a:prstGeom prst="rect">
            <a:avLst/>
          </a:prstGeom>
        </p:spPr>
        <p:txBody>
          <a:bodyPr vert="horz" lIns="129999" tIns="65000" rIns="129999" bIns="65000" rtlCol="0" anchor="ctr"/>
          <a:lstStyle>
            <a:lvl1pPr algn="ctr">
              <a:defRPr sz="1700">
                <a:solidFill>
                  <a:schemeClr val="tx1">
                    <a:tint val="75000"/>
                  </a:schemeClr>
                </a:solidFill>
              </a:defRPr>
            </a:lvl1pPr>
          </a:lstStyle>
          <a:p>
            <a:pPr>
              <a:defRPr/>
            </a:pPr>
            <a:endParaRPr lang="en-GB"/>
          </a:p>
        </p:txBody>
      </p:sp>
      <p:sp>
        <p:nvSpPr>
          <p:cNvPr id="6" name="Номер слайда 5"/>
          <p:cNvSpPr>
            <a:spLocks noGrp="1"/>
          </p:cNvSpPr>
          <p:nvPr>
            <p:ph type="sldNum" sz="quarter" idx="4"/>
          </p:nvPr>
        </p:nvSpPr>
        <p:spPr>
          <a:xfrm>
            <a:off x="9320107" y="9040153"/>
            <a:ext cx="3034453" cy="519289"/>
          </a:xfrm>
          <a:prstGeom prst="rect">
            <a:avLst/>
          </a:prstGeom>
        </p:spPr>
        <p:txBody>
          <a:bodyPr vert="horz" lIns="129999" tIns="65000" rIns="129999" bIns="65000" rtlCol="0" anchor="ctr"/>
          <a:lstStyle>
            <a:lvl1pPr algn="r">
              <a:defRPr sz="1700">
                <a:solidFill>
                  <a:schemeClr val="tx1">
                    <a:tint val="75000"/>
                  </a:schemeClr>
                </a:solidFill>
              </a:defRPr>
            </a:lvl1pPr>
          </a:lstStyle>
          <a:p>
            <a:fld id="{DA8AC171-A9EA-4ADD-87F5-9F109BC9EAB7}" type="slidenum">
              <a:rPr lang="en-GB" altLang="ru-RU" smtClean="0"/>
              <a:pPr/>
              <a:t>‹#›</a:t>
            </a:fld>
            <a:endParaRPr lang="en-GB" altLang="ru-RU"/>
          </a:p>
        </p:txBody>
      </p:sp>
    </p:spTree>
    <p:extLst>
      <p:ext uri="{BB962C8B-B14F-4D97-AF65-F5344CB8AC3E}">
        <p14:creationId xmlns:p14="http://schemas.microsoft.com/office/powerpoint/2010/main" val="128291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99992" rtl="0" eaLnBrk="1" latinLnBrk="0" hangingPunct="1">
        <a:spcBef>
          <a:spcPct val="0"/>
        </a:spcBef>
        <a:buNone/>
        <a:defRPr sz="6300" kern="1200">
          <a:solidFill>
            <a:schemeClr val="tx1"/>
          </a:solidFill>
          <a:latin typeface="+mj-lt"/>
          <a:ea typeface="+mj-ea"/>
          <a:cs typeface="+mj-cs"/>
        </a:defRPr>
      </a:lvl1pPr>
    </p:titleStyle>
    <p:bodyStyle>
      <a:lvl1pPr marL="487499" indent="-487499" algn="l" defTabSz="1299992"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56245" indent="-406247" algn="l" defTabSz="1299992"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24990" indent="-324997" algn="l" defTabSz="1299992"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74988"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924989"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74986"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224981"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74980"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524973"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ru-RU"/>
      </a:defPPr>
      <a:lvl1pPr marL="0" algn="l" defTabSz="1299992" rtl="0" eaLnBrk="1" latinLnBrk="0" hangingPunct="1">
        <a:defRPr sz="2600" kern="1200">
          <a:solidFill>
            <a:schemeClr val="tx1"/>
          </a:solidFill>
          <a:latin typeface="+mn-lt"/>
          <a:ea typeface="+mn-ea"/>
          <a:cs typeface="+mn-cs"/>
        </a:defRPr>
      </a:lvl1pPr>
      <a:lvl2pPr marL="649995" algn="l" defTabSz="1299992" rtl="0" eaLnBrk="1" latinLnBrk="0" hangingPunct="1">
        <a:defRPr sz="2600" kern="1200">
          <a:solidFill>
            <a:schemeClr val="tx1"/>
          </a:solidFill>
          <a:latin typeface="+mn-lt"/>
          <a:ea typeface="+mn-ea"/>
          <a:cs typeface="+mn-cs"/>
        </a:defRPr>
      </a:lvl2pPr>
      <a:lvl3pPr marL="1299992" algn="l" defTabSz="1299992" rtl="0" eaLnBrk="1" latinLnBrk="0" hangingPunct="1">
        <a:defRPr sz="2600" kern="1200">
          <a:solidFill>
            <a:schemeClr val="tx1"/>
          </a:solidFill>
          <a:latin typeface="+mn-lt"/>
          <a:ea typeface="+mn-ea"/>
          <a:cs typeface="+mn-cs"/>
        </a:defRPr>
      </a:lvl3pPr>
      <a:lvl4pPr marL="1949993" algn="l" defTabSz="1299992" rtl="0" eaLnBrk="1" latinLnBrk="0" hangingPunct="1">
        <a:defRPr sz="2600" kern="1200">
          <a:solidFill>
            <a:schemeClr val="tx1"/>
          </a:solidFill>
          <a:latin typeface="+mn-lt"/>
          <a:ea typeface="+mn-ea"/>
          <a:cs typeface="+mn-cs"/>
        </a:defRPr>
      </a:lvl4pPr>
      <a:lvl5pPr marL="2599989" algn="l" defTabSz="1299992" rtl="0" eaLnBrk="1" latinLnBrk="0" hangingPunct="1">
        <a:defRPr sz="2600" kern="1200">
          <a:solidFill>
            <a:schemeClr val="tx1"/>
          </a:solidFill>
          <a:latin typeface="+mn-lt"/>
          <a:ea typeface="+mn-ea"/>
          <a:cs typeface="+mn-cs"/>
        </a:defRPr>
      </a:lvl5pPr>
      <a:lvl6pPr marL="3249984" algn="l" defTabSz="1299992" rtl="0" eaLnBrk="1" latinLnBrk="0" hangingPunct="1">
        <a:defRPr sz="2600" kern="1200">
          <a:solidFill>
            <a:schemeClr val="tx1"/>
          </a:solidFill>
          <a:latin typeface="+mn-lt"/>
          <a:ea typeface="+mn-ea"/>
          <a:cs typeface="+mn-cs"/>
        </a:defRPr>
      </a:lvl6pPr>
      <a:lvl7pPr marL="3899984" algn="l" defTabSz="1299992" rtl="0" eaLnBrk="1" latinLnBrk="0" hangingPunct="1">
        <a:defRPr sz="2600" kern="1200">
          <a:solidFill>
            <a:schemeClr val="tx1"/>
          </a:solidFill>
          <a:latin typeface="+mn-lt"/>
          <a:ea typeface="+mn-ea"/>
          <a:cs typeface="+mn-cs"/>
        </a:defRPr>
      </a:lvl7pPr>
      <a:lvl8pPr marL="4549976" algn="l" defTabSz="1299992" rtl="0" eaLnBrk="1" latinLnBrk="0" hangingPunct="1">
        <a:defRPr sz="2600" kern="1200">
          <a:solidFill>
            <a:schemeClr val="tx1"/>
          </a:solidFill>
          <a:latin typeface="+mn-lt"/>
          <a:ea typeface="+mn-ea"/>
          <a:cs typeface="+mn-cs"/>
        </a:defRPr>
      </a:lvl8pPr>
      <a:lvl9pPr marL="5199977" algn="l" defTabSz="1299992"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ooks.google.ru/books?id=BkZdDwAAQBAJ" TargetMode="External"/><Relationship Id="rId2" Type="http://schemas.openxmlformats.org/officeDocument/2006/relationships/hyperlink" Target="https://books.google.ru/books?id=BkZdDwAAQBAJ&amp;lpg=PA40&amp;dq=(%22philosophical%20foundations%22%20OR%20%22philosophical%20grounds%22)%20AND%20(%22animal%20testing%22%20OR%20%22animal%20experimentation%22)&amp;hl=ru&amp;pg=PA1#v=onepage&amp;q=(%22philosophical%20foundations%22%20OR%20%22philosophical%20grounds%22)%20AND%20(%22animal%20testing%22%20OR%20%22animal%20experimentation%22)&amp;f=false" TargetMode="External"/><Relationship Id="rId1" Type="http://schemas.openxmlformats.org/officeDocument/2006/relationships/slideLayout" Target="../slideLayouts/slideLayout2.xml"/><Relationship Id="rId4" Type="http://schemas.openxmlformats.org/officeDocument/2006/relationships/hyperlink" Target="http://www.lse.ac.uk/humanRights/aboutUs/articlesAndTranscripts/ACAnimalExperiment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legal-content/EN/TXT/?uri=celex:12012E/TXT" TargetMode="External"/><Relationship Id="rId2" Type="http://schemas.openxmlformats.org/officeDocument/2006/relationships/hyperlink" Target="https://www.europarl.europa.eu/topics/treaty/pdf/amst-e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cbi.nlm.nih.gov/pmc/articles/PMC2634514/" TargetMode="External"/><Relationship Id="rId2" Type="http://schemas.openxmlformats.org/officeDocument/2006/relationships/hyperlink" Target="https://www.ekah.admin.ch/inhalte/ekah-dateien/dokumentation/publikationen/e-Broschure-Wurde-Pflanze-2008.pdf" TargetMode="External"/><Relationship Id="rId1" Type="http://schemas.openxmlformats.org/officeDocument/2006/relationships/slideLayout" Target="../slideLayouts/slideLayout2.xml"/><Relationship Id="rId6" Type="http://schemas.openxmlformats.org/officeDocument/2006/relationships/hyperlink" Target="http://www.esalq.usp.br/lepse/imgs/conteudo_thumb/The-time-is-ripe-for-plant-rights.pdf" TargetMode="External"/><Relationship Id="rId5" Type="http://schemas.openxmlformats.org/officeDocument/2006/relationships/hyperlink" Target="http://www.esalq.usp.br/lepse/imgs/conteudo_thumb/Plants-have-dignity----What-does-that-mean.pdf" TargetMode="External"/><Relationship Id="rId4" Type="http://schemas.openxmlformats.org/officeDocument/2006/relationships/hyperlink" Target="http://www.esalq.usp.br/lepse/galeria-de-videos?v=73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ap-press.com/books/isbn/9781531010997/Animal-Law-Sixth-Edi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74838" y="7876674"/>
            <a:ext cx="9753600" cy="1652337"/>
          </a:xfrm>
        </p:spPr>
        <p:txBody>
          <a:bodyPr rtlCol="0">
            <a:noAutofit/>
          </a:bodyPr>
          <a:lstStyle/>
          <a:p>
            <a:pPr fontAlgn="auto">
              <a:spcAft>
                <a:spcPts val="0"/>
              </a:spcAft>
              <a:defRPr/>
            </a:pPr>
            <a:r>
              <a:rPr lang="en-US" sz="6650" dirty="0">
                <a:solidFill>
                  <a:schemeClr val="bg1"/>
                </a:solidFill>
                <a:effectLst>
                  <a:outerShdw blurRad="38100" dist="38100" dir="2700000" algn="tl">
                    <a:srgbClr val="000000">
                      <a:alpha val="43137"/>
                    </a:srgbClr>
                  </a:outerShdw>
                </a:effectLst>
                <a:latin typeface="Arial Rounded MT Bold" panose="020F0704030504030204" pitchFamily="34" charset="0"/>
              </a:rPr>
              <a:t>ANIMAL LAW</a:t>
            </a:r>
            <a:br>
              <a:rPr lang="en-US" sz="6650" dirty="0">
                <a:solidFill>
                  <a:schemeClr val="bg1"/>
                </a:solidFill>
                <a:effectLst>
                  <a:outerShdw blurRad="38100" dist="38100" dir="2700000" algn="tl">
                    <a:srgbClr val="000000">
                      <a:alpha val="43137"/>
                    </a:srgbClr>
                  </a:outerShdw>
                </a:effectLst>
                <a:latin typeface="Arial Rounded MT Bold" panose="020F0704030504030204" pitchFamily="34" charset="0"/>
              </a:rPr>
            </a:br>
            <a:r>
              <a:rPr lang="ru-RU" sz="4000" dirty="0">
                <a:solidFill>
                  <a:schemeClr val="bg1"/>
                </a:solidFill>
                <a:effectLst>
                  <a:outerShdw blurRad="38100" dist="38100" dir="2700000" algn="tl">
                    <a:srgbClr val="000000">
                      <a:alpha val="43137"/>
                    </a:srgbClr>
                  </a:outerShdw>
                </a:effectLst>
              </a:rPr>
              <a:t>история, практика, перспективы</a:t>
            </a:r>
            <a:endParaRPr lang="en-GB" sz="6650"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 name="TextBox 2"/>
          <p:cNvSpPr txBox="1"/>
          <p:nvPr/>
        </p:nvSpPr>
        <p:spPr>
          <a:xfrm>
            <a:off x="10058400" y="3240504"/>
            <a:ext cx="2162772" cy="707886"/>
          </a:xfrm>
          <a:prstGeom prst="rect">
            <a:avLst/>
          </a:prstGeom>
          <a:noFill/>
        </p:spPr>
        <p:txBody>
          <a:bodyPr wrap="none" rtlCol="0">
            <a:spAutoFit/>
          </a:bodyPr>
          <a:lstStyle/>
          <a:p>
            <a:r>
              <a:rPr lang="ru-RU" sz="4000" dirty="0">
                <a:solidFill>
                  <a:schemeClr val="bg1"/>
                </a:solidFill>
              </a:rPr>
              <a:t>Лекция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9179" y="304800"/>
            <a:ext cx="12175958" cy="1138989"/>
          </a:xfrm>
        </p:spPr>
        <p:txBody>
          <a:bodyPr>
            <a:noAutofit/>
          </a:bodyPr>
          <a:lstStyle/>
          <a:p>
            <a:r>
              <a:rPr lang="ru-RU" sz="4500" b="1" cap="small" dirty="0">
                <a:solidFill>
                  <a:schemeClr val="accent2"/>
                </a:solidFill>
              </a:rPr>
              <a:t>Понятие «животного» в современной философии</a:t>
            </a:r>
          </a:p>
        </p:txBody>
      </p:sp>
      <p:sp>
        <p:nvSpPr>
          <p:cNvPr id="3" name="Объект 2"/>
          <p:cNvSpPr>
            <a:spLocks noGrp="1"/>
          </p:cNvSpPr>
          <p:nvPr>
            <p:ph idx="1"/>
          </p:nvPr>
        </p:nvSpPr>
        <p:spPr>
          <a:xfrm>
            <a:off x="304800" y="1620253"/>
            <a:ext cx="12336379" cy="7684167"/>
          </a:xfrm>
          <a:solidFill>
            <a:schemeClr val="bg1"/>
          </a:solidFill>
        </p:spPr>
        <p:txBody>
          <a:bodyPr>
            <a:noAutofit/>
          </a:bodyPr>
          <a:lstStyle/>
          <a:p>
            <a:pPr algn="just">
              <a:lnSpc>
                <a:spcPct val="100000"/>
              </a:lnSpc>
              <a:spcBef>
                <a:spcPts val="1200"/>
              </a:spcBef>
            </a:pPr>
            <a:r>
              <a:rPr lang="ru-RU" sz="4400" dirty="0">
                <a:solidFill>
                  <a:schemeClr val="tx2"/>
                </a:solidFill>
                <a:latin typeface="Calibri" panose="020F0502020204030204" pitchFamily="34" charset="0"/>
              </a:rPr>
              <a:t>натуралисты:  человек = животное</a:t>
            </a:r>
          </a:p>
          <a:p>
            <a:pPr lvl="1" algn="just">
              <a:lnSpc>
                <a:spcPct val="100000"/>
              </a:lnSpc>
              <a:spcBef>
                <a:spcPts val="600"/>
              </a:spcBef>
            </a:pPr>
            <a:r>
              <a:rPr lang="ru-RU" sz="3200" dirty="0">
                <a:latin typeface="Calibri" panose="020F0502020204030204" pitchFamily="34" charset="0"/>
              </a:rPr>
              <a:t>М. </a:t>
            </a:r>
            <a:r>
              <a:rPr lang="ru-RU" sz="3200" dirty="0" err="1">
                <a:latin typeface="Calibri" panose="020F0502020204030204" pitchFamily="34" charset="0"/>
              </a:rPr>
              <a:t>Мидгли</a:t>
            </a:r>
            <a:r>
              <a:rPr lang="ru-RU" sz="3200" dirty="0">
                <a:latin typeface="Calibri" panose="020F0502020204030204" pitchFamily="34" charset="0"/>
              </a:rPr>
              <a:t>: </a:t>
            </a:r>
            <a:r>
              <a:rPr lang="ru-RU" sz="3200" i="1" dirty="0">
                <a:latin typeface="Calibri" panose="020F0502020204030204" pitchFamily="34" charset="0"/>
              </a:rPr>
              <a:t>почему человек выделен из остальных животных, тогда как обезьяны и микробы отнесены к другой, но общей для них </a:t>
            </a:r>
            <a:r>
              <a:rPr lang="ru-RU" sz="3200" i="1" dirty="0" err="1">
                <a:latin typeface="Calibri" panose="020F0502020204030204" pitchFamily="34" charset="0"/>
              </a:rPr>
              <a:t>группе?</a:t>
            </a:r>
            <a:r>
              <a:rPr lang="ru-RU" sz="3200" i="1" baseline="30000" dirty="0" err="1">
                <a:latin typeface="Calibri" panose="020F0502020204030204" pitchFamily="34" charset="0"/>
              </a:rPr>
              <a:t>1</a:t>
            </a:r>
            <a:endParaRPr lang="ru-RU" sz="1400" i="1" baseline="30000" dirty="0">
              <a:latin typeface="Calibri" panose="020F0502020204030204" pitchFamily="34" charset="0"/>
            </a:endParaRPr>
          </a:p>
          <a:p>
            <a:pPr algn="just">
              <a:lnSpc>
                <a:spcPct val="100000"/>
              </a:lnSpc>
              <a:spcBef>
                <a:spcPts val="600"/>
              </a:spcBef>
            </a:pPr>
            <a:r>
              <a:rPr lang="ru-RU" sz="4400" dirty="0">
                <a:solidFill>
                  <a:schemeClr val="tx2"/>
                </a:solidFill>
                <a:latin typeface="Calibri" panose="020F0502020204030204" pitchFamily="34" charset="0"/>
              </a:rPr>
              <a:t>спиритуалисты: </a:t>
            </a:r>
          </a:p>
          <a:p>
            <a:pPr marL="1600200" lvl="6" indent="0" algn="just">
              <a:lnSpc>
                <a:spcPct val="100000"/>
              </a:lnSpc>
              <a:spcBef>
                <a:spcPts val="0"/>
              </a:spcBef>
              <a:buNone/>
            </a:pPr>
            <a:r>
              <a:rPr lang="ru-RU" dirty="0">
                <a:latin typeface="Calibri" panose="020F0502020204030204" pitchFamily="34" charset="0"/>
              </a:rPr>
              <a:t>человек ≠ животное</a:t>
            </a:r>
          </a:p>
          <a:p>
            <a:pPr marL="1600200" lvl="6" indent="0" algn="just">
              <a:lnSpc>
                <a:spcPct val="100000"/>
              </a:lnSpc>
              <a:spcBef>
                <a:spcPts val="0"/>
              </a:spcBef>
              <a:buNone/>
            </a:pPr>
            <a:r>
              <a:rPr lang="ru-RU" dirty="0">
                <a:latin typeface="Calibri" panose="020F0502020204030204" pitchFamily="34" charset="0"/>
              </a:rPr>
              <a:t>человек </a:t>
            </a:r>
            <a:r>
              <a:rPr lang="en-US" dirty="0">
                <a:latin typeface="Calibri" panose="020F0502020204030204" pitchFamily="34" charset="0"/>
              </a:rPr>
              <a:t>&gt;</a:t>
            </a:r>
            <a:r>
              <a:rPr lang="ru-RU" dirty="0">
                <a:latin typeface="Calibri" panose="020F0502020204030204" pitchFamily="34" charset="0"/>
              </a:rPr>
              <a:t> животное</a:t>
            </a:r>
          </a:p>
          <a:p>
            <a:pPr lvl="1" algn="just">
              <a:lnSpc>
                <a:spcPct val="100000"/>
              </a:lnSpc>
              <a:spcBef>
                <a:spcPts val="600"/>
              </a:spcBef>
            </a:pPr>
            <a:r>
              <a:rPr lang="ru-RU" dirty="0">
                <a:solidFill>
                  <a:schemeClr val="tx2"/>
                </a:solidFill>
                <a:latin typeface="Calibri" panose="020F0502020204030204" pitchFamily="34" charset="0"/>
              </a:rPr>
              <a:t>А. </a:t>
            </a:r>
            <a:r>
              <a:rPr lang="ru-RU" dirty="0" err="1">
                <a:solidFill>
                  <a:schemeClr val="tx2"/>
                </a:solidFill>
                <a:latin typeface="Calibri" panose="020F0502020204030204" pitchFamily="34" charset="0"/>
              </a:rPr>
              <a:t>Кокрейн</a:t>
            </a:r>
            <a:r>
              <a:rPr lang="en-US" baseline="30000" dirty="0">
                <a:solidFill>
                  <a:schemeClr val="tx2"/>
                </a:solidFill>
                <a:latin typeface="Calibri" panose="020F0502020204030204" pitchFamily="34" charset="0"/>
              </a:rPr>
              <a:t>2</a:t>
            </a:r>
            <a:r>
              <a:rPr lang="ru-RU" dirty="0">
                <a:solidFill>
                  <a:schemeClr val="tx2"/>
                </a:solidFill>
                <a:latin typeface="Calibri" panose="020F0502020204030204" pitchFamily="34" charset="0"/>
              </a:rPr>
              <a:t>: концепция «интересов сторон»:</a:t>
            </a:r>
          </a:p>
          <a:p>
            <a:pPr lvl="2" algn="just">
              <a:lnSpc>
                <a:spcPct val="100000"/>
              </a:lnSpc>
              <a:spcBef>
                <a:spcPts val="300"/>
              </a:spcBef>
            </a:pPr>
            <a:r>
              <a:rPr lang="ru-RU" sz="2000" i="1" dirty="0">
                <a:latin typeface="Calibri" panose="020F0502020204030204" pitchFamily="34" charset="0"/>
              </a:rPr>
              <a:t>морально недопустимы болезненные эксперименты и эксперименты, ведущие к смерти, т.к. у животных есть моральное право не быть объектами таких экспериментов</a:t>
            </a:r>
          </a:p>
          <a:p>
            <a:pPr lvl="3" algn="just">
              <a:lnSpc>
                <a:spcPct val="100000"/>
              </a:lnSpc>
              <a:spcBef>
                <a:spcPts val="0"/>
              </a:spcBef>
            </a:pPr>
            <a:r>
              <a:rPr lang="ru-RU" sz="1800" i="1" dirty="0">
                <a:latin typeface="Calibri" panose="020F0502020204030204" pitchFamily="34" charset="0"/>
              </a:rPr>
              <a:t>…но таких экспериментов сейчас - подавляющее большинство</a:t>
            </a:r>
          </a:p>
          <a:p>
            <a:pPr lvl="2" algn="just">
              <a:lnSpc>
                <a:spcPct val="100000"/>
              </a:lnSpc>
              <a:spcBef>
                <a:spcPts val="300"/>
              </a:spcBef>
            </a:pPr>
            <a:r>
              <a:rPr lang="ru-RU" sz="2000" i="1" dirty="0">
                <a:latin typeface="Calibri" panose="020F0502020204030204" pitchFamily="34" charset="0"/>
              </a:rPr>
              <a:t>однако эксперимент может быть морально оправданным, когда уважаются благополучие и интересы животного</a:t>
            </a:r>
          </a:p>
          <a:p>
            <a:pPr lvl="2" algn="just">
              <a:lnSpc>
                <a:spcPct val="100000"/>
              </a:lnSpc>
              <a:spcBef>
                <a:spcPts val="300"/>
              </a:spcBef>
            </a:pPr>
            <a:r>
              <a:rPr lang="ru-RU" sz="2000" i="1" dirty="0">
                <a:latin typeface="Calibri" panose="020F0502020204030204" pitchFamily="34" charset="0"/>
              </a:rPr>
              <a:t>таким образом, аморальность экспериментов </a:t>
            </a:r>
            <a:r>
              <a:rPr lang="ru-RU" sz="2000" i="1" dirty="0" err="1">
                <a:latin typeface="Calibri" panose="020F0502020204030204" pitchFamily="34" charset="0"/>
              </a:rPr>
              <a:t>неабсолютна</a:t>
            </a:r>
            <a:r>
              <a:rPr lang="ru-RU" sz="2000" i="1" baseline="30000" dirty="0" err="1">
                <a:latin typeface="Calibri" panose="020F0502020204030204" pitchFamily="34" charset="0"/>
              </a:rPr>
              <a:t>3</a:t>
            </a:r>
            <a:endParaRPr lang="ru-RU" sz="2000" i="1" baseline="30000" dirty="0">
              <a:latin typeface="Calibri" panose="020F0502020204030204" pitchFamily="34" charset="0"/>
            </a:endParaRPr>
          </a:p>
          <a:p>
            <a:pPr marL="45720" indent="0" algn="just">
              <a:lnSpc>
                <a:spcPct val="100000"/>
              </a:lnSpc>
              <a:spcBef>
                <a:spcPts val="1800"/>
              </a:spcBef>
              <a:buNone/>
            </a:pPr>
            <a:r>
              <a:rPr lang="en-US" sz="1400" dirty="0">
                <a:latin typeface="Calibri" panose="020F0502020204030204" pitchFamily="34" charset="0"/>
              </a:rPr>
              <a:t>1. </a:t>
            </a:r>
            <a:r>
              <a:rPr lang="en-US" sz="1400" dirty="0" err="1">
                <a:latin typeface="Calibri" panose="020F0502020204030204" pitchFamily="34" charset="0"/>
              </a:rPr>
              <a:t>Midgley</a:t>
            </a:r>
            <a:r>
              <a:rPr lang="en-US" sz="1400" dirty="0">
                <a:latin typeface="Calibri" panose="020F0502020204030204" pitchFamily="34" charset="0"/>
              </a:rPr>
              <a:t>, M. </a:t>
            </a:r>
            <a:r>
              <a:rPr lang="en-US" sz="1400" dirty="0">
                <a:latin typeface="Calibri" panose="020F0502020204030204" pitchFamily="34" charset="0"/>
                <a:hlinkClick r:id="rId2"/>
              </a:rPr>
              <a:t>Are you an animal?</a:t>
            </a:r>
            <a:r>
              <a:rPr lang="en-US" sz="1400" dirty="0">
                <a:latin typeface="Calibri" panose="020F0502020204030204" pitchFamily="34" charset="0"/>
              </a:rPr>
              <a:t> – in: Langley, G. ed.  (2016). </a:t>
            </a:r>
            <a:r>
              <a:rPr lang="en-US" sz="1400" i="1" dirty="0">
                <a:latin typeface="Calibri" panose="020F0502020204030204" pitchFamily="34" charset="0"/>
                <a:hlinkClick r:id="rId3"/>
              </a:rPr>
              <a:t>Animal experimentation:  The consensus changes</a:t>
            </a:r>
            <a:r>
              <a:rPr lang="en-US" sz="1400" dirty="0">
                <a:latin typeface="Calibri" panose="020F0502020204030204" pitchFamily="34" charset="0"/>
                <a:hlinkClick r:id="rId3"/>
              </a:rPr>
              <a:t>.</a:t>
            </a:r>
            <a:r>
              <a:rPr lang="en-US" sz="1400" dirty="0">
                <a:latin typeface="Calibri" panose="020F0502020204030204" pitchFamily="34" charset="0"/>
              </a:rPr>
              <a:t> London: </a:t>
            </a:r>
            <a:r>
              <a:rPr lang="cs-CZ" sz="1400" dirty="0">
                <a:latin typeface="Calibri" panose="020F0502020204030204" pitchFamily="34" charset="0"/>
              </a:rPr>
              <a:t>Macmillan International Higher Education</a:t>
            </a:r>
            <a:endParaRPr lang="en-US" sz="1400" dirty="0">
              <a:latin typeface="Calibri" panose="020F0502020204030204" pitchFamily="34" charset="0"/>
            </a:endParaRPr>
          </a:p>
          <a:p>
            <a:pPr marL="45720" indent="0">
              <a:lnSpc>
                <a:spcPct val="100000"/>
              </a:lnSpc>
              <a:spcBef>
                <a:spcPts val="0"/>
              </a:spcBef>
              <a:buNone/>
            </a:pPr>
            <a:r>
              <a:rPr lang="en-US" sz="1400" dirty="0">
                <a:latin typeface="Calibri" panose="020F0502020204030204" pitchFamily="34" charset="0"/>
              </a:rPr>
              <a:t>2.</a:t>
            </a:r>
            <a:r>
              <a:rPr lang="ru-RU" sz="1400" dirty="0">
                <a:latin typeface="Calibri" panose="020F0502020204030204" pitchFamily="34" charset="0"/>
              </a:rPr>
              <a:t>. Это НЕ «тот самый </a:t>
            </a:r>
            <a:r>
              <a:rPr lang="ru-RU" sz="1400" dirty="0" err="1">
                <a:latin typeface="Calibri" panose="020F0502020204030204" pitchFamily="34" charset="0"/>
              </a:rPr>
              <a:t>Кокрейн</a:t>
            </a:r>
            <a:r>
              <a:rPr lang="ru-RU" sz="1400" dirty="0">
                <a:latin typeface="Calibri" panose="020F0502020204030204" pitchFamily="34" charset="0"/>
              </a:rPr>
              <a:t>»: тот был Арчибальд, а этот – </a:t>
            </a:r>
            <a:r>
              <a:rPr lang="ru-RU" sz="1400" dirty="0" err="1">
                <a:latin typeface="Calibri" panose="020F0502020204030204" pitchFamily="34" charset="0"/>
              </a:rPr>
              <a:t>Алистер</a:t>
            </a:r>
            <a:endParaRPr lang="ru-RU" sz="1400" dirty="0">
              <a:latin typeface="Calibri" panose="020F0502020204030204" pitchFamily="34" charset="0"/>
            </a:endParaRPr>
          </a:p>
          <a:p>
            <a:pPr marL="45720" indent="0">
              <a:lnSpc>
                <a:spcPct val="100000"/>
              </a:lnSpc>
              <a:spcBef>
                <a:spcPts val="0"/>
              </a:spcBef>
              <a:buNone/>
            </a:pPr>
            <a:r>
              <a:rPr lang="ru-RU" sz="1400" dirty="0">
                <a:latin typeface="Calibri" panose="020F0502020204030204" pitchFamily="34" charset="0"/>
              </a:rPr>
              <a:t>3. </a:t>
            </a:r>
            <a:r>
              <a:rPr lang="en-US" sz="1400" dirty="0">
                <a:latin typeface="Calibri" panose="020F0502020204030204" pitchFamily="34" charset="0"/>
              </a:rPr>
              <a:t> Cochrane, A. (2007). </a:t>
            </a:r>
            <a:r>
              <a:rPr lang="en-US" sz="1400" dirty="0">
                <a:latin typeface="Calibri" panose="020F0502020204030204" pitchFamily="34" charset="0"/>
                <a:hlinkClick r:id="rId4"/>
              </a:rPr>
              <a:t>Animal rights and animal experiments: An interest-based approach</a:t>
            </a:r>
            <a:r>
              <a:rPr lang="en-US" sz="1400" dirty="0">
                <a:latin typeface="Calibri" panose="020F0502020204030204" pitchFamily="34" charset="0"/>
              </a:rPr>
              <a:t>. </a:t>
            </a:r>
            <a:r>
              <a:rPr lang="en-US" sz="1400" i="1" dirty="0">
                <a:latin typeface="Calibri" panose="020F0502020204030204" pitchFamily="34" charset="0"/>
              </a:rPr>
              <a:t>Res </a:t>
            </a:r>
            <a:r>
              <a:rPr lang="en-US" sz="1400" i="1" dirty="0" err="1">
                <a:latin typeface="Calibri" panose="020F0502020204030204" pitchFamily="34" charset="0"/>
              </a:rPr>
              <a:t>Publica</a:t>
            </a:r>
            <a:r>
              <a:rPr lang="en-US" sz="1400" dirty="0">
                <a:latin typeface="Calibri" panose="020F0502020204030204" pitchFamily="34" charset="0"/>
              </a:rPr>
              <a:t>, 13: 293-318</a:t>
            </a:r>
            <a:endParaRPr lang="ru-RU" sz="1400" dirty="0">
              <a:latin typeface="Calibri" panose="020F0502020204030204" pitchFamily="34" charset="0"/>
            </a:endParaRPr>
          </a:p>
        </p:txBody>
      </p:sp>
    </p:spTree>
    <p:extLst>
      <p:ext uri="{BB962C8B-B14F-4D97-AF65-F5344CB8AC3E}">
        <p14:creationId xmlns:p14="http://schemas.microsoft.com/office/powerpoint/2010/main" val="581697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2926" y="1909010"/>
            <a:ext cx="12304295" cy="7555831"/>
          </a:xfrm>
          <a:solidFill>
            <a:schemeClr val="bg1"/>
          </a:solidFill>
        </p:spPr>
        <p:txBody>
          <a:bodyPr>
            <a:normAutofit fontScale="77500" lnSpcReduction="20000"/>
          </a:bodyPr>
          <a:lstStyle/>
          <a:p>
            <a:pPr>
              <a:lnSpc>
                <a:spcPct val="120000"/>
              </a:lnSpc>
              <a:spcBef>
                <a:spcPts val="600"/>
              </a:spcBef>
            </a:pPr>
            <a:r>
              <a:rPr lang="ru-RU" dirty="0">
                <a:solidFill>
                  <a:schemeClr val="tx2"/>
                </a:solidFill>
              </a:rPr>
              <a:t>Федеральный закон от 27.12.2018 № 498-ФЗ «Об ответственном обращении с животными и о внесении изменений в отдельные законодательные акты РФ»</a:t>
            </a:r>
          </a:p>
          <a:p>
            <a:pPr marL="649998" lvl="1" indent="0">
              <a:lnSpc>
                <a:spcPct val="120000"/>
              </a:lnSpc>
              <a:spcBef>
                <a:spcPts val="600"/>
              </a:spcBef>
              <a:buNone/>
            </a:pPr>
            <a:r>
              <a:rPr lang="ru-RU" sz="4600" dirty="0"/>
              <a:t>Статья 4. Основные принципы обращения с животными</a:t>
            </a:r>
          </a:p>
          <a:p>
            <a:pPr lvl="2">
              <a:lnSpc>
                <a:spcPct val="120000"/>
              </a:lnSpc>
              <a:spcBef>
                <a:spcPts val="600"/>
              </a:spcBef>
            </a:pPr>
            <a:r>
              <a:rPr lang="ru-RU" sz="3900" dirty="0"/>
              <a:t>Обращение с животными основывается на следующих нравственных принципах и принципах гуманности:</a:t>
            </a:r>
          </a:p>
          <a:p>
            <a:pPr lvl="3">
              <a:lnSpc>
                <a:spcPct val="120000"/>
              </a:lnSpc>
              <a:spcBef>
                <a:spcPts val="600"/>
              </a:spcBef>
            </a:pPr>
            <a:r>
              <a:rPr lang="ru-RU" sz="3400" dirty="0"/>
              <a:t>1) отношение к животным как к существам, </a:t>
            </a:r>
            <a:r>
              <a:rPr lang="ru-RU" sz="3400" b="1" dirty="0"/>
              <a:t>способным испытывать эмоции и физические страдания</a:t>
            </a:r>
            <a:endParaRPr lang="ru-RU" sz="3400" dirty="0"/>
          </a:p>
          <a:p>
            <a:pPr lvl="3">
              <a:lnSpc>
                <a:spcPct val="120000"/>
              </a:lnSpc>
              <a:spcBef>
                <a:spcPts val="600"/>
              </a:spcBef>
            </a:pPr>
            <a:r>
              <a:rPr lang="ru-RU" sz="3400" dirty="0"/>
              <a:t>2) </a:t>
            </a:r>
            <a:r>
              <a:rPr lang="ru-RU" sz="3400" b="1" dirty="0"/>
              <a:t>ответственность</a:t>
            </a:r>
            <a:r>
              <a:rPr lang="ru-RU" sz="3400" dirty="0"/>
              <a:t> человека за судьбу животного</a:t>
            </a:r>
          </a:p>
          <a:p>
            <a:pPr lvl="3">
              <a:lnSpc>
                <a:spcPct val="120000"/>
              </a:lnSpc>
              <a:spcBef>
                <a:spcPts val="600"/>
              </a:spcBef>
            </a:pPr>
            <a:r>
              <a:rPr lang="ru-RU" sz="3400" dirty="0"/>
              <a:t>3) воспитание у населения нравственного и гуманного отношения к животным</a:t>
            </a:r>
          </a:p>
          <a:p>
            <a:pPr lvl="3">
              <a:lnSpc>
                <a:spcPct val="120000"/>
              </a:lnSpc>
              <a:spcBef>
                <a:spcPts val="600"/>
              </a:spcBef>
            </a:pPr>
            <a:r>
              <a:rPr lang="ru-RU" sz="3400" dirty="0"/>
              <a:t>4) научно обоснованное сочетание нравственных, экономических и социальных интересов человека, общества и государства</a:t>
            </a:r>
          </a:p>
          <a:p>
            <a:pPr marL="1299993" lvl="2" indent="0" algn="just">
              <a:lnSpc>
                <a:spcPct val="100000"/>
              </a:lnSpc>
              <a:spcBef>
                <a:spcPts val="1800"/>
              </a:spcBef>
              <a:buNone/>
            </a:pPr>
            <a:endParaRPr lang="en-US" sz="3200" dirty="0"/>
          </a:p>
        </p:txBody>
      </p:sp>
      <p:sp>
        <p:nvSpPr>
          <p:cNvPr id="6" name="Заголовок 1"/>
          <p:cNvSpPr>
            <a:spLocks noGrp="1"/>
          </p:cNvSpPr>
          <p:nvPr>
            <p:ph type="title"/>
          </p:nvPr>
        </p:nvSpPr>
        <p:spPr>
          <a:xfrm>
            <a:off x="449179" y="304800"/>
            <a:ext cx="12175958" cy="1138989"/>
          </a:xfrm>
        </p:spPr>
        <p:txBody>
          <a:bodyPr>
            <a:noAutofit/>
          </a:bodyPr>
          <a:lstStyle/>
          <a:p>
            <a:r>
              <a:rPr lang="ru-RU" sz="4500" b="1" cap="small" dirty="0">
                <a:solidFill>
                  <a:schemeClr val="accent2"/>
                </a:solidFill>
              </a:rPr>
              <a:t>Российское законодательство об обращении с животными</a:t>
            </a:r>
          </a:p>
        </p:txBody>
      </p:sp>
    </p:spTree>
    <p:extLst>
      <p:ext uri="{BB962C8B-B14F-4D97-AF65-F5344CB8AC3E}">
        <p14:creationId xmlns:p14="http://schemas.microsoft.com/office/powerpoint/2010/main" val="249767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2926" y="1395664"/>
            <a:ext cx="12304295" cy="8069178"/>
          </a:xfrm>
          <a:solidFill>
            <a:schemeClr val="bg1"/>
          </a:solidFill>
        </p:spPr>
        <p:txBody>
          <a:bodyPr>
            <a:noAutofit/>
          </a:bodyPr>
          <a:lstStyle/>
          <a:p>
            <a:pPr>
              <a:spcBef>
                <a:spcPts val="600"/>
              </a:spcBef>
            </a:pPr>
            <a:r>
              <a:rPr lang="ru-RU" sz="2800" dirty="0">
                <a:solidFill>
                  <a:schemeClr val="tx2"/>
                </a:solidFill>
              </a:rPr>
              <a:t>Преамбула к Протоколу о защите и благополучии животных к Амстердамскому договору 199</a:t>
            </a:r>
            <a:r>
              <a:rPr lang="en-US" sz="2800" dirty="0">
                <a:solidFill>
                  <a:schemeClr val="tx2"/>
                </a:solidFill>
              </a:rPr>
              <a:t>7</a:t>
            </a:r>
            <a:r>
              <a:rPr lang="ru-RU" sz="2800" dirty="0">
                <a:solidFill>
                  <a:schemeClr val="tx2"/>
                </a:solidFill>
              </a:rPr>
              <a:t> г. (</a:t>
            </a:r>
            <a:r>
              <a:rPr lang="en-US" sz="2800" dirty="0">
                <a:solidFill>
                  <a:schemeClr val="tx2"/>
                </a:solidFill>
                <a:hlinkClick r:id="rId2"/>
              </a:rPr>
              <a:t>Protocol on protection and welfare of animals</a:t>
            </a:r>
            <a:r>
              <a:rPr lang="ru-RU" sz="2800" dirty="0">
                <a:solidFill>
                  <a:schemeClr val="tx2"/>
                </a:solidFill>
                <a:hlinkClick r:id="rId2"/>
              </a:rPr>
              <a:t> </a:t>
            </a:r>
            <a:r>
              <a:rPr lang="en-US" sz="2800" dirty="0">
                <a:solidFill>
                  <a:schemeClr val="tx2"/>
                </a:solidFill>
                <a:hlinkClick r:id="rId2"/>
              </a:rPr>
              <a:t>to the Treaty of Amsterdam amending the Treaty on European Union, the Treaties establishing the European Communities and certain related acts</a:t>
            </a:r>
            <a:r>
              <a:rPr lang="en-US" sz="2800" dirty="0">
                <a:solidFill>
                  <a:schemeClr val="tx2"/>
                </a:solidFill>
              </a:rPr>
              <a:t>)</a:t>
            </a:r>
            <a:endParaRPr lang="ru-RU" sz="2800" dirty="0">
              <a:solidFill>
                <a:schemeClr val="tx2"/>
              </a:solidFill>
            </a:endParaRPr>
          </a:p>
          <a:p>
            <a:pPr>
              <a:spcBef>
                <a:spcPts val="600"/>
              </a:spcBef>
            </a:pPr>
            <a:r>
              <a:rPr lang="ru-RU" sz="2000" i="1" dirty="0"/>
              <a:t>«…Договаривающиеся стороны</a:t>
            </a:r>
            <a:r>
              <a:rPr lang="en-US" sz="2000" i="1" dirty="0"/>
              <a:t>, </a:t>
            </a:r>
            <a:r>
              <a:rPr lang="ru-RU" sz="2000" i="1" dirty="0"/>
              <a:t>желая обеспечить лучшую защиту и уважение благополучия </a:t>
            </a:r>
            <a:r>
              <a:rPr lang="ru-RU" sz="2000" b="1" i="1" dirty="0"/>
              <a:t>животных как чувствующих существ </a:t>
            </a:r>
            <a:r>
              <a:rPr lang="ru-RU" sz="2000" i="1" dirty="0"/>
              <a:t> (</a:t>
            </a:r>
            <a:r>
              <a:rPr lang="cs-CZ" sz="2000" i="1" dirty="0">
                <a:effectLst/>
              </a:rPr>
              <a:t>sentient</a:t>
            </a:r>
            <a:r>
              <a:rPr lang="ru-RU" sz="2000" i="1" dirty="0">
                <a:effectLst/>
              </a:rPr>
              <a:t> </a:t>
            </a:r>
            <a:r>
              <a:rPr lang="cs-CZ" sz="2000" i="1" dirty="0">
                <a:effectLst/>
              </a:rPr>
              <a:t>beings</a:t>
            </a:r>
            <a:r>
              <a:rPr lang="ru-RU" sz="2000" i="1">
                <a:effectLst/>
              </a:rPr>
              <a:t>)</a:t>
            </a:r>
            <a:r>
              <a:rPr lang="en-US" sz="2000" b="1" i="1"/>
              <a:t>,</a:t>
            </a:r>
            <a:r>
              <a:rPr lang="ru-RU" sz="2000" i="1" dirty="0"/>
              <a:t>…</a:t>
            </a:r>
            <a:r>
              <a:rPr lang="en-US" sz="2000" i="1" dirty="0"/>
              <a:t> </a:t>
            </a:r>
            <a:endParaRPr lang="ru-RU" sz="2000" dirty="0"/>
          </a:p>
          <a:p>
            <a:pPr lvl="0"/>
            <a:r>
              <a:rPr lang="ru-RU" sz="2000" i="1" dirty="0"/>
              <a:t>При разработке и реализации политики Сообщества в области сельского хозяйства</a:t>
            </a:r>
            <a:r>
              <a:rPr lang="en-US" sz="2000" i="1" dirty="0"/>
              <a:t>,</a:t>
            </a:r>
            <a:r>
              <a:rPr lang="ru-RU" sz="2000" i="1" dirty="0"/>
              <a:t> транспорта</a:t>
            </a:r>
            <a:r>
              <a:rPr lang="en-US" sz="2000" i="1" dirty="0"/>
              <a:t>, </a:t>
            </a:r>
            <a:r>
              <a:rPr lang="ru-RU" sz="2000" i="1" dirty="0"/>
              <a:t>внутреннего рынка</a:t>
            </a:r>
            <a:r>
              <a:rPr lang="en-US" sz="2000" i="1" dirty="0"/>
              <a:t> </a:t>
            </a:r>
            <a:r>
              <a:rPr lang="ru-RU" sz="2000" i="1" dirty="0"/>
              <a:t>и исследовательской деятельности</a:t>
            </a:r>
            <a:r>
              <a:rPr lang="en-US" sz="2000" i="1" dirty="0"/>
              <a:t>, </a:t>
            </a:r>
            <a:r>
              <a:rPr lang="ru-RU" sz="2000" i="1" dirty="0"/>
              <a:t>Сообщество и государства-члены</a:t>
            </a:r>
            <a:endParaRPr lang="ru-RU" sz="2000" dirty="0"/>
          </a:p>
          <a:p>
            <a:pPr lvl="0"/>
            <a:r>
              <a:rPr lang="ru-RU" sz="2000" b="1" i="1" dirty="0"/>
              <a:t>Должны в полной мере учитывать требования к обеспечению благополучия животных</a:t>
            </a:r>
            <a:r>
              <a:rPr lang="en-US" sz="2000" b="1" i="1" dirty="0"/>
              <a:t>, </a:t>
            </a:r>
            <a:r>
              <a:rPr lang="ru-RU" sz="2000" i="1" dirty="0"/>
              <a:t>соблюдая при этом законодательные и административные  положения и обычаи  государств-членов</a:t>
            </a:r>
            <a:r>
              <a:rPr lang="en-US" sz="2000" i="1" dirty="0"/>
              <a:t>, </a:t>
            </a:r>
            <a:r>
              <a:rPr lang="ru-RU" sz="2000" i="1" dirty="0"/>
              <a:t>относящиеся</a:t>
            </a:r>
            <a:r>
              <a:rPr lang="en-US" sz="2000" i="1" dirty="0"/>
              <a:t>, </a:t>
            </a:r>
            <a:r>
              <a:rPr lang="ru-RU" sz="2000" i="1" dirty="0"/>
              <a:t>в частности</a:t>
            </a:r>
            <a:r>
              <a:rPr lang="en-US" sz="2000" i="1" dirty="0"/>
              <a:t>,</a:t>
            </a:r>
            <a:r>
              <a:rPr lang="ru-RU" sz="2000" i="1" dirty="0"/>
              <a:t> к</a:t>
            </a:r>
            <a:r>
              <a:rPr lang="en-US" sz="2000" i="1" dirty="0"/>
              <a:t> </a:t>
            </a:r>
            <a:r>
              <a:rPr lang="ru-RU" sz="2000" i="1" dirty="0"/>
              <a:t>религиозным обрядам</a:t>
            </a:r>
            <a:r>
              <a:rPr lang="en-US" sz="2000" i="1" dirty="0"/>
              <a:t>, </a:t>
            </a:r>
            <a:r>
              <a:rPr lang="ru-RU" sz="2000" i="1" dirty="0"/>
              <a:t>культурным традициям  и региональному наследию</a:t>
            </a:r>
            <a:r>
              <a:rPr lang="en-US" sz="2000" i="1" dirty="0"/>
              <a:t>.</a:t>
            </a:r>
            <a:r>
              <a:rPr lang="ru-RU" sz="2000" i="1" dirty="0"/>
              <a:t>…»</a:t>
            </a:r>
            <a:endParaRPr lang="ru-RU" sz="2800" dirty="0">
              <a:solidFill>
                <a:schemeClr val="tx2"/>
              </a:solidFill>
            </a:endParaRPr>
          </a:p>
          <a:p>
            <a:pPr>
              <a:spcBef>
                <a:spcPts val="600"/>
              </a:spcBef>
            </a:pPr>
            <a:r>
              <a:rPr lang="ru-RU" sz="2800" dirty="0">
                <a:solidFill>
                  <a:schemeClr val="tx2"/>
                </a:solidFill>
              </a:rPr>
              <a:t>ст. 13 Договора о функционировании ЕС (</a:t>
            </a:r>
            <a:r>
              <a:rPr lang="en-US" sz="2800" dirty="0">
                <a:hlinkClick r:id="rId3"/>
              </a:rPr>
              <a:t>Consolidated version of the Treaty on the Functioning of the European Union</a:t>
            </a:r>
            <a:r>
              <a:rPr lang="ru-RU" sz="2800" dirty="0">
                <a:solidFill>
                  <a:schemeClr val="tx2"/>
                </a:solidFill>
              </a:rPr>
              <a:t>):</a:t>
            </a:r>
          </a:p>
          <a:p>
            <a:pPr lvl="0" algn="just"/>
            <a:r>
              <a:rPr lang="ru-RU" sz="2000" i="1" dirty="0"/>
              <a:t>«При разработке и осуществлении политики Союза </a:t>
            </a:r>
            <a:r>
              <a:rPr lang="ru-RU" sz="2000" b="1" i="1" dirty="0"/>
              <a:t>в сферах сельского хозяйства, рыболовства, транспорта, внутреннего рынка, научных исследований, технологического развития и космоса</a:t>
            </a:r>
            <a:r>
              <a:rPr lang="ru-RU" sz="2000" i="1" dirty="0"/>
              <a:t> Союз и государства-члены в полной мере учитывают потребности благополучия животных</a:t>
            </a:r>
          </a:p>
          <a:p>
            <a:pPr lvl="1" algn="just"/>
            <a:r>
              <a:rPr lang="ru-RU" sz="2000" i="1" dirty="0"/>
              <a:t>как </a:t>
            </a:r>
            <a:r>
              <a:rPr lang="ru-RU" sz="2000" b="1" i="1" dirty="0"/>
              <a:t>чувствующих существ</a:t>
            </a:r>
            <a:r>
              <a:rPr lang="ru-RU" sz="2000" i="1" dirty="0"/>
              <a:t> (</a:t>
            </a:r>
            <a:r>
              <a:rPr lang="cs-CZ" sz="2000" i="1" dirty="0">
                <a:effectLst/>
              </a:rPr>
              <a:t>sentient</a:t>
            </a:r>
            <a:r>
              <a:rPr lang="ru-RU" sz="2000" i="1" dirty="0">
                <a:effectLst/>
              </a:rPr>
              <a:t> </a:t>
            </a:r>
            <a:r>
              <a:rPr lang="cs-CZ" sz="2000" i="1" dirty="0">
                <a:effectLst/>
              </a:rPr>
              <a:t>beings</a:t>
            </a:r>
            <a:r>
              <a:rPr lang="ru-RU" sz="2000" i="1" dirty="0">
                <a:effectLst/>
              </a:rPr>
              <a:t>)</a:t>
            </a:r>
            <a:r>
              <a:rPr lang="en-US" sz="2000" b="1" i="1" dirty="0"/>
              <a:t>,</a:t>
            </a:r>
            <a:endParaRPr lang="ru-RU" sz="2000" b="1" i="1" dirty="0"/>
          </a:p>
          <a:p>
            <a:pPr lvl="1" algn="just"/>
            <a:r>
              <a:rPr lang="ru-RU" sz="2000" i="1" dirty="0"/>
              <a:t>уважая при этом </a:t>
            </a:r>
            <a:r>
              <a:rPr lang="ru-RU" sz="2000" b="1" i="1" dirty="0"/>
              <a:t>законодательные или административные положения и обычаи государств-членов</a:t>
            </a:r>
            <a:r>
              <a:rPr lang="ru-RU" sz="2000" i="1" dirty="0"/>
              <a:t>, в частности, </a:t>
            </a:r>
            <a:r>
              <a:rPr lang="ru-RU" sz="2000" b="1" i="1" dirty="0"/>
              <a:t>по вопросам религиозных обрядов, культурных традиций и регионального  наследия</a:t>
            </a:r>
            <a:r>
              <a:rPr lang="ru-RU" sz="2000" i="1" dirty="0"/>
              <a:t>.…»</a:t>
            </a:r>
          </a:p>
          <a:p>
            <a:pPr>
              <a:spcBef>
                <a:spcPts val="600"/>
              </a:spcBef>
            </a:pPr>
            <a:endParaRPr lang="ru-RU" sz="2800" dirty="0">
              <a:solidFill>
                <a:schemeClr val="tx2"/>
              </a:solidFill>
            </a:endParaRPr>
          </a:p>
        </p:txBody>
      </p:sp>
      <p:sp>
        <p:nvSpPr>
          <p:cNvPr id="6" name="Заголовок 1"/>
          <p:cNvSpPr>
            <a:spLocks noGrp="1"/>
          </p:cNvSpPr>
          <p:nvPr>
            <p:ph type="title"/>
          </p:nvPr>
        </p:nvSpPr>
        <p:spPr>
          <a:xfrm>
            <a:off x="304800" y="304801"/>
            <a:ext cx="12320337" cy="882316"/>
          </a:xfrm>
        </p:spPr>
        <p:txBody>
          <a:bodyPr>
            <a:noAutofit/>
          </a:bodyPr>
          <a:lstStyle/>
          <a:p>
            <a:r>
              <a:rPr lang="ru-RU" sz="4800" b="1" cap="small" dirty="0">
                <a:solidFill>
                  <a:schemeClr val="accent2"/>
                </a:solidFill>
              </a:rPr>
              <a:t>Животные в наднациональном праве ЕС</a:t>
            </a:r>
          </a:p>
        </p:txBody>
      </p:sp>
    </p:spTree>
    <p:extLst>
      <p:ext uri="{BB962C8B-B14F-4D97-AF65-F5344CB8AC3E}">
        <p14:creationId xmlns:p14="http://schemas.microsoft.com/office/powerpoint/2010/main" val="1041575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4526" y="275771"/>
            <a:ext cx="11955187" cy="1277258"/>
          </a:xfrm>
        </p:spPr>
        <p:txBody>
          <a:bodyPr>
            <a:noAutofit/>
          </a:bodyPr>
          <a:lstStyle/>
          <a:p>
            <a:pPr>
              <a:lnSpc>
                <a:spcPct val="100000"/>
              </a:lnSpc>
              <a:spcBef>
                <a:spcPts val="0"/>
              </a:spcBef>
            </a:pPr>
            <a:r>
              <a:rPr lang="ru-RU" sz="6000" b="1" cap="small" dirty="0">
                <a:solidFill>
                  <a:schemeClr val="accent2"/>
                </a:solidFill>
              </a:rPr>
              <a:t>Понятие «</a:t>
            </a:r>
            <a:r>
              <a:rPr lang="en-US" sz="6000" b="1" cap="small" dirty="0">
                <a:solidFill>
                  <a:schemeClr val="accent2"/>
                </a:solidFill>
              </a:rPr>
              <a:t>animal law</a:t>
            </a:r>
            <a:r>
              <a:rPr lang="ru-RU" sz="6000" b="1" cap="small" dirty="0">
                <a:solidFill>
                  <a:schemeClr val="accent2"/>
                </a:solidFill>
              </a:rPr>
              <a:t>»:</a:t>
            </a:r>
            <a:br>
              <a:rPr lang="ru-RU" sz="5000" b="1" cap="small" dirty="0">
                <a:solidFill>
                  <a:schemeClr val="accent2"/>
                </a:solidFill>
              </a:rPr>
            </a:br>
            <a:r>
              <a:rPr lang="ru-RU" sz="4400" b="1" cap="small" dirty="0">
                <a:solidFill>
                  <a:schemeClr val="accent2"/>
                </a:solidFill>
              </a:rPr>
              <a:t>почему «не по-русски»?</a:t>
            </a:r>
            <a:endParaRPr lang="ru-RU" sz="5000" b="1" cap="small" dirty="0">
              <a:solidFill>
                <a:schemeClr val="accent2"/>
              </a:solidFill>
            </a:endParaRPr>
          </a:p>
        </p:txBody>
      </p:sp>
      <p:sp>
        <p:nvSpPr>
          <p:cNvPr id="3" name="Объект 2"/>
          <p:cNvSpPr>
            <a:spLocks noGrp="1"/>
          </p:cNvSpPr>
          <p:nvPr>
            <p:ph idx="1"/>
          </p:nvPr>
        </p:nvSpPr>
        <p:spPr>
          <a:xfrm>
            <a:off x="454526" y="2017485"/>
            <a:ext cx="12095747" cy="7576458"/>
          </a:xfrm>
          <a:solidFill>
            <a:schemeClr val="bg1"/>
          </a:solidFill>
        </p:spPr>
        <p:txBody>
          <a:bodyPr>
            <a:normAutofit fontScale="77500" lnSpcReduction="20000"/>
          </a:bodyPr>
          <a:lstStyle/>
          <a:p>
            <a:pPr>
              <a:lnSpc>
                <a:spcPct val="120000"/>
              </a:lnSpc>
              <a:spcBef>
                <a:spcPts val="300"/>
              </a:spcBef>
            </a:pPr>
            <a:r>
              <a:rPr lang="en-US" sz="4700" dirty="0">
                <a:solidFill>
                  <a:schemeClr val="tx2"/>
                </a:solidFill>
              </a:rPr>
              <a:t>law – </a:t>
            </a:r>
            <a:r>
              <a:rPr lang="ru-RU" sz="4700" dirty="0">
                <a:solidFill>
                  <a:schemeClr val="tx2"/>
                </a:solidFill>
              </a:rPr>
              <a:t>весь «юридический инструментарий»</a:t>
            </a:r>
          </a:p>
          <a:p>
            <a:pPr lvl="1">
              <a:lnSpc>
                <a:spcPct val="120000"/>
              </a:lnSpc>
              <a:spcBef>
                <a:spcPts val="300"/>
              </a:spcBef>
            </a:pPr>
            <a:r>
              <a:rPr lang="en-US" sz="3300" dirty="0"/>
              <a:t>…animal law – </a:t>
            </a:r>
            <a:r>
              <a:rPr lang="ru-RU" sz="3300" dirty="0"/>
              <a:t>право (в широком смысле), которое так или иначе затрагивает вопросы, связанные с с животными</a:t>
            </a:r>
          </a:p>
          <a:p>
            <a:pPr>
              <a:lnSpc>
                <a:spcPct val="120000"/>
              </a:lnSpc>
              <a:spcBef>
                <a:spcPts val="600"/>
              </a:spcBef>
            </a:pPr>
            <a:r>
              <a:rPr lang="en-US" sz="4700" dirty="0">
                <a:solidFill>
                  <a:schemeClr val="tx2"/>
                </a:solidFill>
              </a:rPr>
              <a:t>animal law vs animal rights</a:t>
            </a:r>
            <a:endParaRPr lang="ru-RU" sz="4700" dirty="0">
              <a:solidFill>
                <a:schemeClr val="tx2"/>
              </a:solidFill>
            </a:endParaRPr>
          </a:p>
          <a:p>
            <a:pPr lvl="1">
              <a:lnSpc>
                <a:spcPct val="120000"/>
              </a:lnSpc>
              <a:spcBef>
                <a:spcPts val="300"/>
              </a:spcBef>
            </a:pPr>
            <a:r>
              <a:rPr lang="ru-RU" sz="3900" dirty="0"/>
              <a:t>…а есть ли права у кого-то, кроме людей?</a:t>
            </a:r>
          </a:p>
          <a:p>
            <a:pPr lvl="1">
              <a:lnSpc>
                <a:spcPct val="120000"/>
              </a:lnSpc>
              <a:spcBef>
                <a:spcPts val="300"/>
              </a:spcBef>
            </a:pPr>
            <a:r>
              <a:rPr lang="ru-RU" sz="3600" dirty="0"/>
              <a:t>…а нужно ли давать права животным</a:t>
            </a:r>
            <a:r>
              <a:rPr lang="en-US" sz="3600" dirty="0"/>
              <a:t>,</a:t>
            </a:r>
            <a:r>
              <a:rPr lang="ru-RU" sz="3600" dirty="0"/>
              <a:t> если да</a:t>
            </a:r>
            <a:r>
              <a:rPr lang="en-US" sz="3600" dirty="0"/>
              <a:t>, </a:t>
            </a:r>
            <a:r>
              <a:rPr lang="ru-RU" sz="3600" dirty="0"/>
              <a:t>то каким?</a:t>
            </a:r>
            <a:endParaRPr lang="en-US" sz="3900" dirty="0"/>
          </a:p>
          <a:p>
            <a:pPr lvl="1">
              <a:lnSpc>
                <a:spcPct val="120000"/>
              </a:lnSpc>
              <a:spcBef>
                <a:spcPts val="300"/>
              </a:spcBef>
              <a:spcAft>
                <a:spcPts val="600"/>
              </a:spcAft>
            </a:pPr>
            <a:r>
              <a:rPr lang="ru-RU" sz="3900" dirty="0"/>
              <a:t>…а как насчет «прав растений»? </a:t>
            </a:r>
            <a:r>
              <a:rPr lang="ru-RU" sz="2300" dirty="0"/>
              <a:t>– читаем решение о достоинстве живых существ, принятое в 2008 г. Швейцарским федеральным комитетом по биотехнологиям, не связанным с человеком (</a:t>
            </a:r>
            <a:r>
              <a:rPr lang="en-US" sz="2300" dirty="0" err="1"/>
              <a:t>ECNH</a:t>
            </a:r>
            <a:r>
              <a:rPr lang="en-US" sz="2300" dirty="0"/>
              <a:t>)</a:t>
            </a:r>
            <a:r>
              <a:rPr lang="ru-RU" sz="2300" dirty="0"/>
              <a:t>,</a:t>
            </a:r>
            <a:r>
              <a:rPr lang="en-US" sz="2300" dirty="0"/>
              <a:t> </a:t>
            </a:r>
            <a:r>
              <a:rPr lang="ru-RU" sz="2300" dirty="0"/>
              <a:t>и </a:t>
            </a:r>
            <a:r>
              <a:rPr lang="ru-RU" sz="2300" i="1" dirty="0"/>
              <a:t>размышляем</a:t>
            </a:r>
            <a:r>
              <a:rPr lang="ru-RU" sz="2300" dirty="0"/>
              <a:t>: </a:t>
            </a:r>
          </a:p>
          <a:p>
            <a:pPr lvl="2">
              <a:lnSpc>
                <a:spcPct val="120000"/>
              </a:lnSpc>
              <a:spcBef>
                <a:spcPts val="300"/>
              </a:spcBef>
            </a:pPr>
            <a:r>
              <a:rPr lang="en-US" sz="1800" dirty="0" err="1"/>
              <a:t>ECNH</a:t>
            </a:r>
            <a:r>
              <a:rPr lang="ru-RU" sz="1800" dirty="0"/>
              <a:t>. </a:t>
            </a:r>
            <a:r>
              <a:rPr lang="en-US" sz="1800" dirty="0">
                <a:hlinkClick r:id="rId2"/>
              </a:rPr>
              <a:t>The dignity of living beings with regard to plants: Moral consideration of plants for their own sake</a:t>
            </a:r>
            <a:r>
              <a:rPr lang="en-US" sz="1800" dirty="0"/>
              <a:t>.  </a:t>
            </a:r>
            <a:r>
              <a:rPr lang="cs-CZ" sz="1800" dirty="0"/>
              <a:t>Berne</a:t>
            </a:r>
            <a:r>
              <a:rPr lang="en-US" sz="1800" dirty="0"/>
              <a:t>:</a:t>
            </a:r>
            <a:r>
              <a:rPr lang="cs-CZ" sz="1800" dirty="0"/>
              <a:t> </a:t>
            </a:r>
            <a:r>
              <a:rPr lang="en-US" sz="1800" dirty="0"/>
              <a:t>Federal Ethics Committee on Non-Human Biotechnology (</a:t>
            </a:r>
            <a:r>
              <a:rPr lang="en-US" sz="1800" dirty="0" err="1"/>
              <a:t>ECNH</a:t>
            </a:r>
            <a:r>
              <a:rPr lang="en-US" sz="1800" dirty="0"/>
              <a:t>), 2008 </a:t>
            </a:r>
          </a:p>
          <a:p>
            <a:pPr lvl="2">
              <a:lnSpc>
                <a:spcPct val="120000"/>
              </a:lnSpc>
              <a:spcBef>
                <a:spcPts val="300"/>
              </a:spcBef>
            </a:pPr>
            <a:r>
              <a:rPr lang="en-US" sz="1800" dirty="0"/>
              <a:t>Lev-</a:t>
            </a:r>
            <a:r>
              <a:rPr lang="en-US" sz="1800" dirty="0" err="1"/>
              <a:t>Yadun</a:t>
            </a:r>
            <a:r>
              <a:rPr lang="en-US" sz="1800" dirty="0"/>
              <a:t> S. </a:t>
            </a:r>
            <a:r>
              <a:rPr lang="en-US" sz="1800" dirty="0">
                <a:hlinkClick r:id="rId3"/>
              </a:rPr>
              <a:t>Bioethics: On the road to absurd land</a:t>
            </a:r>
            <a:r>
              <a:rPr lang="en-US" sz="1800" dirty="0"/>
              <a:t>. </a:t>
            </a:r>
            <a:r>
              <a:rPr lang="en-US" sz="1800" i="1" dirty="0"/>
              <a:t>Plant Signal </a:t>
            </a:r>
            <a:r>
              <a:rPr lang="en-US" sz="1800" i="1" dirty="0" err="1"/>
              <a:t>Behav</a:t>
            </a:r>
            <a:r>
              <a:rPr lang="en-US" sz="1800" dirty="0"/>
              <a:t>. 2008;3(8):612</a:t>
            </a:r>
            <a:endParaRPr lang="ru-RU" sz="1800" dirty="0"/>
          </a:p>
          <a:p>
            <a:pPr lvl="2">
              <a:lnSpc>
                <a:spcPct val="120000"/>
              </a:lnSpc>
              <a:spcBef>
                <a:spcPts val="300"/>
              </a:spcBef>
            </a:pPr>
            <a:r>
              <a:rPr lang="en-US" sz="1800" dirty="0" err="1"/>
              <a:t>Koechlin</a:t>
            </a:r>
            <a:r>
              <a:rPr lang="en-US" sz="1800" dirty="0"/>
              <a:t> F. </a:t>
            </a:r>
            <a:r>
              <a:rPr lang="en-US" sz="1800" dirty="0">
                <a:hlinkClick r:id="rId4"/>
              </a:rPr>
              <a:t>Tomatoes talk, birch trees learn  do plants have dignity? </a:t>
            </a:r>
            <a:r>
              <a:rPr lang="en-US" sz="1800" dirty="0"/>
              <a:t>TED x Zurich </a:t>
            </a:r>
            <a:r>
              <a:rPr lang="ru-RU" sz="1800" dirty="0"/>
              <a:t>и </a:t>
            </a:r>
            <a:r>
              <a:rPr lang="ru-RU" sz="1800" dirty="0">
                <a:hlinkClick r:id="rId5"/>
              </a:rPr>
              <a:t>фрагмент (глава 10)</a:t>
            </a:r>
            <a:r>
              <a:rPr lang="ru-RU" sz="1800" dirty="0"/>
              <a:t> её книги </a:t>
            </a:r>
            <a:r>
              <a:rPr lang="en-US" sz="1800" dirty="0"/>
              <a:t>Plant whispers: a journey through new realms of science. Lenos </a:t>
            </a:r>
            <a:r>
              <a:rPr lang="en-US" sz="1800" dirty="0" err="1"/>
              <a:t>Verlag</a:t>
            </a:r>
            <a:r>
              <a:rPr lang="ru-RU" sz="1800" dirty="0"/>
              <a:t>, 2015</a:t>
            </a:r>
            <a:endParaRPr lang="en-US" sz="1800" dirty="0"/>
          </a:p>
          <a:p>
            <a:pPr lvl="2">
              <a:lnSpc>
                <a:spcPct val="120000"/>
              </a:lnSpc>
              <a:spcBef>
                <a:spcPts val="300"/>
              </a:spcBef>
            </a:pPr>
            <a:r>
              <a:rPr lang="en-US" sz="1800" dirty="0">
                <a:hlinkClick r:id="rId6"/>
              </a:rPr>
              <a:t>The time is ripe for plant rights</a:t>
            </a:r>
            <a:endParaRPr lang="ru-RU" sz="1800" dirty="0"/>
          </a:p>
          <a:p>
            <a:pPr>
              <a:lnSpc>
                <a:spcPct val="120000"/>
              </a:lnSpc>
              <a:spcBef>
                <a:spcPts val="600"/>
              </a:spcBef>
            </a:pPr>
            <a:r>
              <a:rPr lang="en-US" sz="4700" dirty="0">
                <a:solidFill>
                  <a:schemeClr val="tx2"/>
                </a:solidFill>
              </a:rPr>
              <a:t>animal law</a:t>
            </a:r>
            <a:r>
              <a:rPr lang="cs-CZ" sz="4700" dirty="0">
                <a:solidFill>
                  <a:schemeClr val="tx2"/>
                </a:solidFill>
              </a:rPr>
              <a:t> </a:t>
            </a:r>
            <a:r>
              <a:rPr lang="en-US" sz="4700" dirty="0"/>
              <a:t>– </a:t>
            </a:r>
            <a:r>
              <a:rPr lang="ru-RU" sz="4700" dirty="0"/>
              <a:t>пересекается, но не включает:</a:t>
            </a:r>
            <a:r>
              <a:rPr lang="en-US" sz="4700" dirty="0"/>
              <a:t> animal ethics </a:t>
            </a:r>
            <a:r>
              <a:rPr lang="ru-RU" sz="4700" dirty="0"/>
              <a:t>и</a:t>
            </a:r>
            <a:r>
              <a:rPr lang="en-US" sz="4700" dirty="0"/>
              <a:t> animal welfare </a:t>
            </a:r>
          </a:p>
          <a:p>
            <a:pPr>
              <a:lnSpc>
                <a:spcPct val="120000"/>
              </a:lnSpc>
              <a:spcBef>
                <a:spcPts val="300"/>
              </a:spcBef>
            </a:pPr>
            <a:r>
              <a:rPr lang="ru-RU" sz="4700" dirty="0">
                <a:solidFill>
                  <a:schemeClr val="tx2"/>
                </a:solidFill>
              </a:rPr>
              <a:t>ваши варианты названия? </a:t>
            </a:r>
            <a:r>
              <a:rPr lang="ru-RU" sz="4700" dirty="0">
                <a:solidFill>
                  <a:schemeClr val="tx2"/>
                </a:solidFill>
                <a:sym typeface="Wingdings" panose="05000000000000000000" pitchFamily="2" charset="2"/>
              </a:rPr>
              <a:t></a:t>
            </a:r>
            <a:endParaRPr lang="en-US" dirty="0"/>
          </a:p>
          <a:p>
            <a:pPr lvl="2">
              <a:lnSpc>
                <a:spcPct val="100000"/>
              </a:lnSpc>
              <a:spcBef>
                <a:spcPts val="600"/>
              </a:spcBef>
            </a:pPr>
            <a:endParaRPr lang="ru-RU" dirty="0"/>
          </a:p>
        </p:txBody>
      </p:sp>
    </p:spTree>
    <p:extLst>
      <p:ext uri="{BB962C8B-B14F-4D97-AF65-F5344CB8AC3E}">
        <p14:creationId xmlns:p14="http://schemas.microsoft.com/office/powerpoint/2010/main" val="690198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240" y="390596"/>
            <a:ext cx="11704320" cy="1625600"/>
          </a:xfrm>
        </p:spPr>
        <p:txBody>
          <a:bodyPr anchor="ctr">
            <a:normAutofit/>
          </a:bodyPr>
          <a:lstStyle/>
          <a:p>
            <a:r>
              <a:rPr lang="ru-RU" sz="5800" b="1" cap="small"/>
              <a:t>Введение в </a:t>
            </a:r>
            <a:r>
              <a:rPr lang="en-US" sz="5800" b="1" cap="small"/>
              <a:t>animal law: </a:t>
            </a:r>
            <a:r>
              <a:rPr lang="ru-RU" sz="5800" b="1" cap="small"/>
              <a:t>терминология</a:t>
            </a:r>
          </a:p>
        </p:txBody>
      </p:sp>
      <p:sp>
        <p:nvSpPr>
          <p:cNvPr id="3" name="Объект 2"/>
          <p:cNvSpPr>
            <a:spLocks noGrp="1"/>
          </p:cNvSpPr>
          <p:nvPr>
            <p:ph sz="half" idx="2"/>
          </p:nvPr>
        </p:nvSpPr>
        <p:spPr>
          <a:xfrm>
            <a:off x="650238" y="2426678"/>
            <a:ext cx="5746045" cy="6321257"/>
          </a:xfrm>
        </p:spPr>
        <p:txBody>
          <a:bodyPr>
            <a:normAutofit/>
          </a:bodyPr>
          <a:lstStyle/>
          <a:p>
            <a:pPr>
              <a:lnSpc>
                <a:spcPct val="90000"/>
              </a:lnSpc>
              <a:spcBef>
                <a:spcPts val="1800"/>
              </a:spcBef>
            </a:pPr>
            <a:r>
              <a:rPr lang="en-US" sz="2900" dirty="0"/>
              <a:t>animal law – </a:t>
            </a:r>
            <a:r>
              <a:rPr lang="ru-RU" sz="2900" dirty="0"/>
              <a:t>новый предмет/область знаний?</a:t>
            </a:r>
          </a:p>
          <a:p>
            <a:pPr lvl="1">
              <a:lnSpc>
                <a:spcPct val="90000"/>
              </a:lnSpc>
              <a:spcBef>
                <a:spcPts val="1800"/>
              </a:spcBef>
            </a:pPr>
            <a:r>
              <a:rPr lang="ru-RU" sz="2900" dirty="0"/>
              <a:t>преподается в ведущих университетах мира (включая «лигу плюща»)</a:t>
            </a:r>
          </a:p>
          <a:p>
            <a:pPr lvl="2">
              <a:lnSpc>
                <a:spcPct val="90000"/>
              </a:lnSpc>
              <a:spcBef>
                <a:spcPts val="1200"/>
              </a:spcBef>
            </a:pPr>
            <a:r>
              <a:rPr lang="ru-RU" sz="2900" dirty="0"/>
              <a:t>ЕС, США, Канада, Австралия и др. </a:t>
            </a:r>
          </a:p>
          <a:p>
            <a:pPr lvl="1">
              <a:lnSpc>
                <a:spcPct val="90000"/>
              </a:lnSpc>
              <a:spcBef>
                <a:spcPts val="1800"/>
              </a:spcBef>
            </a:pPr>
            <a:r>
              <a:rPr lang="ru-RU" sz="2900" dirty="0"/>
              <a:t>действительно преподается недавно (</a:t>
            </a:r>
            <a:r>
              <a:rPr lang="en-US" sz="2900" dirty="0"/>
              <a:t>~ </a:t>
            </a:r>
            <a:r>
              <a:rPr lang="ru-RU" sz="2900" dirty="0"/>
              <a:t>с 1980-1990 гг.)</a:t>
            </a:r>
          </a:p>
          <a:p>
            <a:pPr lvl="2">
              <a:lnSpc>
                <a:spcPct val="90000"/>
              </a:lnSpc>
              <a:spcBef>
                <a:spcPts val="1200"/>
              </a:spcBef>
            </a:pPr>
            <a:r>
              <a:rPr lang="ru-RU" sz="2900" dirty="0"/>
              <a:t>примерно ваш ровесник </a:t>
            </a:r>
            <a:r>
              <a:rPr lang="ru-RU" sz="3200" dirty="0">
                <a:sym typeface="Wingdings" pitchFamily="2" charset="2"/>
              </a:rPr>
              <a:t></a:t>
            </a:r>
            <a:endParaRPr lang="ru-RU" sz="3200" dirty="0"/>
          </a:p>
          <a:p>
            <a:pPr lvl="2">
              <a:lnSpc>
                <a:spcPct val="90000"/>
              </a:lnSpc>
              <a:spcBef>
                <a:spcPts val="1200"/>
              </a:spcBef>
            </a:pPr>
            <a:endParaRPr lang="ru-RU" sz="2900" dirty="0"/>
          </a:p>
          <a:p>
            <a:pPr marL="1299993" lvl="2" indent="0">
              <a:lnSpc>
                <a:spcPct val="90000"/>
              </a:lnSpc>
              <a:spcBef>
                <a:spcPts val="1200"/>
              </a:spcBef>
              <a:buNone/>
            </a:pPr>
            <a:endParaRPr lang="en-US" sz="2900" dirty="0"/>
          </a:p>
          <a:p>
            <a:pPr lvl="2">
              <a:lnSpc>
                <a:spcPct val="90000"/>
              </a:lnSpc>
              <a:spcBef>
                <a:spcPts val="600"/>
              </a:spcBef>
            </a:pPr>
            <a:endParaRPr lang="en-US" sz="2900" dirty="0"/>
          </a:p>
          <a:p>
            <a:pPr lvl="2">
              <a:lnSpc>
                <a:spcPct val="90000"/>
              </a:lnSpc>
              <a:spcBef>
                <a:spcPts val="600"/>
              </a:spcBef>
            </a:pPr>
            <a:endParaRPr lang="ru-RU" sz="2900" dirty="0"/>
          </a:p>
        </p:txBody>
      </p:sp>
      <p:pic>
        <p:nvPicPr>
          <p:cNvPr id="4" name="Рисунок 3" descr="Изображение выглядит как кот, внутренний, человек, млекопитающее&#10;&#10;Автоматически созданное описание">
            <a:extLst>
              <a:ext uri="{FF2B5EF4-FFF2-40B4-BE49-F238E27FC236}">
                <a16:creationId xmlns:a16="http://schemas.microsoft.com/office/drawing/2014/main" id="{EF914AC7-53FF-D84E-892D-536E4207ABA7}"/>
              </a:ext>
            </a:extLst>
          </p:cNvPr>
          <p:cNvPicPr>
            <a:picLocks noChangeAspect="1"/>
          </p:cNvPicPr>
          <p:nvPr/>
        </p:nvPicPr>
        <p:blipFill rotWithShape="1">
          <a:blip r:embed="rId2">
            <a:extLst>
              <a:ext uri="{28A0092B-C50C-407E-A947-70E740481C1C}">
                <a14:useLocalDpi xmlns:a14="http://schemas.microsoft.com/office/drawing/2010/main" val="0"/>
              </a:ext>
            </a:extLst>
          </a:blip>
          <a:srcRect l="12596" r="456" b="-2"/>
          <a:stretch/>
        </p:blipFill>
        <p:spPr>
          <a:xfrm>
            <a:off x="6606260" y="2391508"/>
            <a:ext cx="5748302" cy="6321257"/>
          </a:xfrm>
          <a:prstGeom prst="rect">
            <a:avLst/>
          </a:prstGeom>
          <a:noFill/>
        </p:spPr>
      </p:pic>
    </p:spTree>
    <p:extLst>
      <p:ext uri="{BB962C8B-B14F-4D97-AF65-F5344CB8AC3E}">
        <p14:creationId xmlns:p14="http://schemas.microsoft.com/office/powerpoint/2010/main" val="28691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763" y="519113"/>
            <a:ext cx="11217275" cy="924676"/>
          </a:xfrm>
        </p:spPr>
        <p:txBody>
          <a:bodyPr>
            <a:normAutofit fontScale="90000"/>
          </a:bodyPr>
          <a:lstStyle/>
          <a:p>
            <a:r>
              <a:rPr lang="ru-RU" sz="5400" b="1" cap="small" dirty="0">
                <a:solidFill>
                  <a:schemeClr val="accent2"/>
                </a:solidFill>
              </a:rPr>
              <a:t>Введение в </a:t>
            </a:r>
            <a:r>
              <a:rPr lang="en-US" sz="5400" b="1" cap="small" dirty="0">
                <a:solidFill>
                  <a:schemeClr val="accent2"/>
                </a:solidFill>
              </a:rPr>
              <a:t>animal law: </a:t>
            </a:r>
            <a:r>
              <a:rPr lang="ru-RU" sz="5300" b="1" cap="small" dirty="0">
                <a:solidFill>
                  <a:schemeClr val="accent2"/>
                </a:solidFill>
              </a:rPr>
              <a:t>предмет изучения</a:t>
            </a:r>
            <a:endParaRPr lang="ru-RU" sz="4900" b="1" cap="small" dirty="0">
              <a:solidFill>
                <a:schemeClr val="accent2"/>
              </a:solidFill>
            </a:endParaRPr>
          </a:p>
        </p:txBody>
      </p:sp>
      <p:sp>
        <p:nvSpPr>
          <p:cNvPr id="3" name="Объект 2"/>
          <p:cNvSpPr>
            <a:spLocks noGrp="1"/>
          </p:cNvSpPr>
          <p:nvPr>
            <p:ph idx="1"/>
          </p:nvPr>
        </p:nvSpPr>
        <p:spPr>
          <a:xfrm>
            <a:off x="497306" y="1796716"/>
            <a:ext cx="12031578" cy="7812505"/>
          </a:xfrm>
          <a:solidFill>
            <a:schemeClr val="bg1"/>
          </a:solidFill>
        </p:spPr>
        <p:txBody>
          <a:bodyPr>
            <a:noAutofit/>
          </a:bodyPr>
          <a:lstStyle/>
          <a:p>
            <a:pPr>
              <a:lnSpc>
                <a:spcPct val="100000"/>
              </a:lnSpc>
              <a:spcBef>
                <a:spcPts val="600"/>
              </a:spcBef>
            </a:pPr>
            <a:r>
              <a:rPr lang="ru-RU" sz="2400" dirty="0"/>
              <a:t>Все юридические вопросы, связанные с животными, например – так, как это было у нас в опроснике:</a:t>
            </a:r>
          </a:p>
          <a:p>
            <a:pPr lvl="1">
              <a:lnSpc>
                <a:spcPct val="100000"/>
              </a:lnSpc>
            </a:pPr>
            <a:r>
              <a:rPr lang="ru-RU" sz="1800" dirty="0"/>
              <a:t>юридическая ответственность за безответственное и жестокое обращение с животными</a:t>
            </a:r>
          </a:p>
          <a:p>
            <a:pPr lvl="1">
              <a:lnSpc>
                <a:spcPct val="100000"/>
              </a:lnSpc>
            </a:pPr>
            <a:r>
              <a:rPr lang="ru-RU" sz="1800" dirty="0"/>
              <a:t>правовой режим использования животных в спорте и индустрии развлечений (зоопарки, цирки, скачки/бега, кино/театр/ТВ, реклама, бои животных)</a:t>
            </a:r>
          </a:p>
          <a:p>
            <a:pPr lvl="1">
              <a:lnSpc>
                <a:spcPct val="100000"/>
              </a:lnSpc>
            </a:pPr>
            <a:r>
              <a:rPr lang="ru-RU" sz="1800" dirty="0"/>
              <a:t>правовые и этические аспекты использования животных в исследованиях, правовой режим лабораторных животных, деятельность вивариев</a:t>
            </a:r>
          </a:p>
          <a:p>
            <a:pPr lvl="1">
              <a:lnSpc>
                <a:spcPct val="100000"/>
              </a:lnSpc>
            </a:pPr>
            <a:r>
              <a:rPr lang="ru-RU" sz="1800" dirty="0"/>
              <a:t>правовые проблемы безнадзорных домашних животных (фонды, приюты, </a:t>
            </a:r>
            <a:r>
              <a:rPr lang="ru-RU" sz="1800" dirty="0" err="1"/>
              <a:t>волонтерство</a:t>
            </a:r>
            <a:r>
              <a:rPr lang="ru-RU" sz="1800" dirty="0"/>
              <a:t>, </a:t>
            </a:r>
            <a:r>
              <a:rPr lang="ru-RU" sz="1800" dirty="0" err="1"/>
              <a:t>пристройство</a:t>
            </a:r>
            <a:r>
              <a:rPr lang="ru-RU" sz="1800" dirty="0"/>
              <a:t>)</a:t>
            </a:r>
          </a:p>
          <a:p>
            <a:pPr lvl="1">
              <a:lnSpc>
                <a:spcPct val="100000"/>
              </a:lnSpc>
            </a:pPr>
            <a:r>
              <a:rPr lang="ru-RU" sz="1800" dirty="0"/>
              <a:t>животное как объект права собственности (включая судьбу животных в случае развода, болезни/смерти владельца, страхование животных)</a:t>
            </a:r>
          </a:p>
          <a:p>
            <a:pPr lvl="1">
              <a:lnSpc>
                <a:spcPct val="100000"/>
              </a:lnSpc>
            </a:pPr>
            <a:r>
              <a:rPr lang="ru-RU" sz="1800" dirty="0"/>
              <a:t>животное как субъект права (наследование, ответственность)</a:t>
            </a:r>
          </a:p>
          <a:p>
            <a:pPr lvl="1">
              <a:lnSpc>
                <a:spcPct val="100000"/>
              </a:lnSpc>
            </a:pPr>
            <a:r>
              <a:rPr lang="ru-RU" sz="1800" dirty="0"/>
              <a:t>правовые проблемы, связанные с содержанием домашних питомцев (в </a:t>
            </a:r>
            <a:r>
              <a:rPr lang="ru-RU" sz="1800" dirty="0" err="1"/>
              <a:t>т.ч</a:t>
            </a:r>
            <a:r>
              <a:rPr lang="ru-RU" sz="1800" dirty="0"/>
              <a:t>. животные в городе, квартире, транспорте)</a:t>
            </a:r>
          </a:p>
          <a:p>
            <a:pPr lvl="1">
              <a:lnSpc>
                <a:spcPct val="100000"/>
              </a:lnSpc>
            </a:pPr>
            <a:r>
              <a:rPr lang="ru-RU" sz="1800" dirty="0"/>
              <a:t>правовые проблемы охраны животных в дикой природе</a:t>
            </a:r>
          </a:p>
          <a:p>
            <a:pPr lvl="1">
              <a:lnSpc>
                <a:spcPct val="100000"/>
              </a:lnSpc>
            </a:pPr>
            <a:r>
              <a:rPr lang="ru-RU" sz="1800" dirty="0"/>
              <a:t>юридические средства предотвращения «</a:t>
            </a:r>
            <a:r>
              <a:rPr lang="ru-RU" sz="1800" dirty="0" err="1"/>
              <a:t>зооэкстримизма</a:t>
            </a:r>
            <a:r>
              <a:rPr lang="ru-RU" sz="1800" dirty="0"/>
              <a:t>»</a:t>
            </a:r>
            <a:br>
              <a:rPr lang="ru-RU" sz="1800" dirty="0"/>
            </a:br>
            <a:r>
              <a:rPr lang="ru-RU" sz="1800" dirty="0"/>
              <a:t>правовые аспекты использования животных на службе у человека (терапевтические животные, служебные животные)</a:t>
            </a:r>
          </a:p>
          <a:p>
            <a:pPr lvl="1">
              <a:lnSpc>
                <a:spcPct val="100000"/>
              </a:lnSpc>
            </a:pPr>
            <a:r>
              <a:rPr lang="ru-RU" sz="1800" dirty="0"/>
              <a:t>особый правовой режим опасных животных</a:t>
            </a:r>
          </a:p>
          <a:p>
            <a:pPr lvl="1">
              <a:lnSpc>
                <a:spcPct val="100000"/>
              </a:lnSpc>
            </a:pPr>
            <a:r>
              <a:rPr lang="ru-RU" sz="1800" dirty="0"/>
              <a:t>правовые аспекты ветеринарии/дефекты ветеринарной помощи</a:t>
            </a:r>
          </a:p>
          <a:p>
            <a:pPr lvl="1">
              <a:lnSpc>
                <a:spcPct val="100000"/>
              </a:lnSpc>
            </a:pPr>
            <a:r>
              <a:rPr lang="ru-RU" sz="1800" dirty="0"/>
              <a:t>сельскохозяйственные животные</a:t>
            </a:r>
            <a:br>
              <a:rPr lang="ru-RU" sz="1800" dirty="0"/>
            </a:br>
            <a:r>
              <a:rPr lang="ru-RU" sz="1800" dirty="0"/>
              <a:t>правовые аспекты деятельности породных питомников</a:t>
            </a:r>
            <a:br>
              <a:rPr lang="ru-RU" sz="1800" dirty="0"/>
            </a:br>
            <a:r>
              <a:rPr lang="ru-RU" sz="1800" dirty="0"/>
              <a:t>особые правовой режим человекообразных обезьян</a:t>
            </a:r>
          </a:p>
          <a:p>
            <a:pPr lvl="1">
              <a:lnSpc>
                <a:spcPct val="100000"/>
              </a:lnSpc>
            </a:pPr>
            <a:r>
              <a:rPr lang="ru-RU" sz="1800" dirty="0"/>
              <a:t>….и другие интересные вопросы </a:t>
            </a:r>
            <a:r>
              <a:rPr lang="ru-RU" sz="1800" dirty="0">
                <a:sym typeface="Wingdings" panose="05000000000000000000" pitchFamily="2" charset="2"/>
              </a:rPr>
              <a:t></a:t>
            </a:r>
            <a:endParaRPr lang="ru-RU" sz="4400" dirty="0"/>
          </a:p>
        </p:txBody>
      </p:sp>
    </p:spTree>
    <p:extLst>
      <p:ext uri="{BB962C8B-B14F-4D97-AF65-F5344CB8AC3E}">
        <p14:creationId xmlns:p14="http://schemas.microsoft.com/office/powerpoint/2010/main" val="86584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763" y="519113"/>
            <a:ext cx="11217275" cy="924676"/>
          </a:xfrm>
        </p:spPr>
        <p:txBody>
          <a:bodyPr>
            <a:noAutofit/>
          </a:bodyPr>
          <a:lstStyle/>
          <a:p>
            <a:r>
              <a:rPr lang="ru-RU" sz="5000" b="1" cap="small" dirty="0">
                <a:solidFill>
                  <a:schemeClr val="accent2"/>
                </a:solidFill>
              </a:rPr>
              <a:t>Введение в </a:t>
            </a:r>
            <a:r>
              <a:rPr lang="en-US" sz="5000" b="1" cap="small" dirty="0">
                <a:solidFill>
                  <a:schemeClr val="accent2"/>
                </a:solidFill>
              </a:rPr>
              <a:t>animal law: </a:t>
            </a:r>
            <a:r>
              <a:rPr lang="ru-RU" sz="5000" b="1" cap="small" dirty="0">
                <a:solidFill>
                  <a:schemeClr val="accent2"/>
                </a:solidFill>
              </a:rPr>
              <a:t>предмет изучения</a:t>
            </a:r>
          </a:p>
        </p:txBody>
      </p:sp>
      <p:sp>
        <p:nvSpPr>
          <p:cNvPr id="3" name="Объект 2"/>
          <p:cNvSpPr>
            <a:spLocks noGrp="1"/>
          </p:cNvSpPr>
          <p:nvPr>
            <p:ph idx="1"/>
          </p:nvPr>
        </p:nvSpPr>
        <p:spPr>
          <a:xfrm>
            <a:off x="657727" y="1957137"/>
            <a:ext cx="11774906" cy="5807242"/>
          </a:xfrm>
          <a:solidFill>
            <a:schemeClr val="bg1"/>
          </a:solidFill>
        </p:spPr>
        <p:txBody>
          <a:bodyPr/>
          <a:lstStyle/>
          <a:p>
            <a:pPr>
              <a:lnSpc>
                <a:spcPct val="100000"/>
              </a:lnSpc>
              <a:spcBef>
                <a:spcPts val="1200"/>
              </a:spcBef>
            </a:pPr>
            <a:r>
              <a:rPr lang="ru-RU" sz="4300" dirty="0">
                <a:solidFill>
                  <a:schemeClr val="tx2"/>
                </a:solidFill>
              </a:rPr>
              <a:t>…но в учебниках систематизация </a:t>
            </a:r>
            <a:r>
              <a:rPr lang="en-US" sz="4300" dirty="0">
                <a:solidFill>
                  <a:schemeClr val="tx2"/>
                </a:solidFill>
              </a:rPr>
              <a:t>animal law </a:t>
            </a:r>
            <a:r>
              <a:rPr lang="ru-RU" sz="4300" dirty="0">
                <a:solidFill>
                  <a:schemeClr val="tx2"/>
                </a:solidFill>
              </a:rPr>
              <a:t>может быть и иной:</a:t>
            </a:r>
          </a:p>
          <a:p>
            <a:pPr lvl="1">
              <a:lnSpc>
                <a:spcPct val="100000"/>
              </a:lnSpc>
              <a:spcBef>
                <a:spcPts val="1200"/>
              </a:spcBef>
            </a:pPr>
            <a:r>
              <a:rPr lang="ru-RU" sz="3900" dirty="0"/>
              <a:t>по категориям «сфер взаимодействия» человека с животными</a:t>
            </a:r>
            <a:endParaRPr lang="en-US" sz="3900" dirty="0"/>
          </a:p>
          <a:p>
            <a:pPr lvl="1">
              <a:lnSpc>
                <a:spcPct val="100000"/>
              </a:lnSpc>
              <a:spcBef>
                <a:spcPts val="1200"/>
              </a:spcBef>
            </a:pPr>
            <a:r>
              <a:rPr lang="ru-RU" sz="3900" dirty="0"/>
              <a:t>по отраслям права: </a:t>
            </a:r>
            <a:r>
              <a:rPr lang="en-US" sz="3900" dirty="0">
                <a:hlinkClick r:id="rId2"/>
              </a:rPr>
              <a:t>Animal law: cases &amp; materials</a:t>
            </a:r>
            <a:endParaRPr lang="ru-RU" sz="3900" dirty="0"/>
          </a:p>
        </p:txBody>
      </p:sp>
    </p:spTree>
    <p:extLst>
      <p:ext uri="{BB962C8B-B14F-4D97-AF65-F5344CB8AC3E}">
        <p14:creationId xmlns:p14="http://schemas.microsoft.com/office/powerpoint/2010/main" val="78708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763" y="272717"/>
            <a:ext cx="11217275" cy="1299410"/>
          </a:xfrm>
        </p:spPr>
        <p:txBody>
          <a:bodyPr>
            <a:noAutofit/>
          </a:bodyPr>
          <a:lstStyle/>
          <a:p>
            <a:r>
              <a:rPr lang="ru-RU" sz="4400" b="1" cap="small" dirty="0">
                <a:solidFill>
                  <a:schemeClr val="accent2"/>
                </a:solidFill>
              </a:rPr>
              <a:t>Категории «сфер взаимодействия» человека и животных с точки зрения права</a:t>
            </a:r>
          </a:p>
        </p:txBody>
      </p:sp>
      <p:sp>
        <p:nvSpPr>
          <p:cNvPr id="3" name="Объект 2"/>
          <p:cNvSpPr>
            <a:spLocks noGrp="1"/>
          </p:cNvSpPr>
          <p:nvPr>
            <p:ph idx="1"/>
          </p:nvPr>
        </p:nvSpPr>
        <p:spPr>
          <a:xfrm>
            <a:off x="513347" y="1973179"/>
            <a:ext cx="12015537" cy="7411453"/>
          </a:xfrm>
        </p:spPr>
        <p:txBody>
          <a:bodyPr>
            <a:normAutofit fontScale="62500" lnSpcReduction="20000"/>
          </a:bodyPr>
          <a:lstStyle/>
          <a:p>
            <a:pPr>
              <a:lnSpc>
                <a:spcPct val="120000"/>
              </a:lnSpc>
              <a:spcBef>
                <a:spcPts val="600"/>
              </a:spcBef>
            </a:pPr>
            <a:r>
              <a:rPr lang="ru-RU" dirty="0"/>
              <a:t>Зачем нужно </a:t>
            </a:r>
            <a:r>
              <a:rPr lang="ru-RU" dirty="0" err="1"/>
              <a:t>категоризировать</a:t>
            </a:r>
            <a:r>
              <a:rPr lang="ru-RU" dirty="0"/>
              <a:t> (систематизировать)?</a:t>
            </a:r>
          </a:p>
          <a:p>
            <a:pPr>
              <a:lnSpc>
                <a:spcPct val="120000"/>
              </a:lnSpc>
              <a:spcBef>
                <a:spcPts val="600"/>
              </a:spcBef>
            </a:pPr>
            <a:r>
              <a:rPr lang="ru-RU" dirty="0"/>
              <a:t>По сути, это сферы отношений между людьми (общественных отношений) по поводу животных</a:t>
            </a:r>
          </a:p>
          <a:p>
            <a:pPr>
              <a:lnSpc>
                <a:spcPct val="120000"/>
              </a:lnSpc>
              <a:spcBef>
                <a:spcPts val="1200"/>
              </a:spcBef>
            </a:pPr>
            <a:r>
              <a:rPr lang="ru-RU" dirty="0"/>
              <a:t>Подходы к категоризации /систематизации:</a:t>
            </a:r>
          </a:p>
          <a:p>
            <a:pPr lvl="1">
              <a:lnSpc>
                <a:spcPct val="120000"/>
              </a:lnSpc>
              <a:spcBef>
                <a:spcPts val="1200"/>
              </a:spcBef>
            </a:pPr>
            <a:r>
              <a:rPr lang="ru-RU" dirty="0"/>
              <a:t>Дихотомические категоризации:</a:t>
            </a:r>
          </a:p>
          <a:p>
            <a:pPr lvl="2">
              <a:lnSpc>
                <a:spcPct val="120000"/>
              </a:lnSpc>
              <a:spcBef>
                <a:spcPts val="300"/>
              </a:spcBef>
            </a:pPr>
            <a:r>
              <a:rPr lang="ru-RU" dirty="0"/>
              <a:t>дикие и «</a:t>
            </a:r>
            <a:r>
              <a:rPr lang="ru-RU" dirty="0" err="1"/>
              <a:t>недикие</a:t>
            </a:r>
            <a:r>
              <a:rPr lang="ru-RU" dirty="0"/>
              <a:t>» животные (</a:t>
            </a:r>
            <a:r>
              <a:rPr lang="en-US" dirty="0"/>
              <a:t>wild &amp; non-wild animals)</a:t>
            </a:r>
            <a:endParaRPr lang="ru-RU" dirty="0"/>
          </a:p>
          <a:p>
            <a:pPr lvl="2">
              <a:lnSpc>
                <a:spcPct val="120000"/>
              </a:lnSpc>
              <a:spcBef>
                <a:spcPts val="300"/>
              </a:spcBef>
            </a:pPr>
            <a:r>
              <a:rPr lang="ru-RU" dirty="0"/>
              <a:t>сельскохозяйственные и «несельскохозяйственные» животные </a:t>
            </a:r>
          </a:p>
          <a:p>
            <a:pPr lvl="2">
              <a:lnSpc>
                <a:spcPct val="120000"/>
              </a:lnSpc>
              <a:spcBef>
                <a:spcPts val="300"/>
              </a:spcBef>
            </a:pPr>
            <a:r>
              <a:rPr lang="ru-RU" dirty="0"/>
              <a:t>человекообразные и «прочие»</a:t>
            </a:r>
            <a:endParaRPr lang="en-US" dirty="0"/>
          </a:p>
          <a:p>
            <a:pPr lvl="1">
              <a:lnSpc>
                <a:spcPct val="120000"/>
              </a:lnSpc>
              <a:spcBef>
                <a:spcPts val="600"/>
              </a:spcBef>
            </a:pPr>
            <a:r>
              <a:rPr lang="ru-RU" dirty="0"/>
              <a:t>Более детальная категоризация разграничивает вопросы, касающиеся:</a:t>
            </a:r>
          </a:p>
          <a:p>
            <a:pPr lvl="2">
              <a:lnSpc>
                <a:spcPct val="120000"/>
              </a:lnSpc>
              <a:spcBef>
                <a:spcPts val="300"/>
              </a:spcBef>
            </a:pPr>
            <a:r>
              <a:rPr lang="ru-RU" dirty="0"/>
              <a:t>питомцев </a:t>
            </a:r>
            <a:r>
              <a:rPr lang="en-US" dirty="0"/>
              <a:t>(pets)</a:t>
            </a:r>
            <a:r>
              <a:rPr lang="ru-RU" dirty="0"/>
              <a:t> / животных-компаньонов (</a:t>
            </a:r>
            <a:r>
              <a:rPr lang="en-US" dirty="0"/>
              <a:t>companion animals)</a:t>
            </a:r>
          </a:p>
          <a:p>
            <a:pPr lvl="2">
              <a:lnSpc>
                <a:spcPct val="120000"/>
              </a:lnSpc>
              <a:spcBef>
                <a:spcPts val="300"/>
              </a:spcBef>
            </a:pPr>
            <a:r>
              <a:rPr lang="ru-RU" dirty="0"/>
              <a:t>диких животных / животные в дикой природе (</a:t>
            </a:r>
            <a:r>
              <a:rPr lang="en-US" dirty="0"/>
              <a:t>wildlife animals)</a:t>
            </a:r>
            <a:endParaRPr lang="ru-RU" dirty="0"/>
          </a:p>
          <a:p>
            <a:pPr lvl="2">
              <a:lnSpc>
                <a:spcPct val="120000"/>
              </a:lnSpc>
              <a:spcBef>
                <a:spcPts val="300"/>
              </a:spcBef>
            </a:pPr>
            <a:r>
              <a:rPr lang="ru-RU" dirty="0"/>
              <a:t>животных, используемых в спорте и индустрии развлечений (</a:t>
            </a:r>
            <a:r>
              <a:rPr lang="en-US" dirty="0"/>
              <a:t>animals used in </a:t>
            </a:r>
            <a:r>
              <a:rPr lang="cs-CZ" dirty="0"/>
              <a:t>sports </a:t>
            </a:r>
            <a:r>
              <a:rPr lang="en-US" dirty="0"/>
              <a:t>&amp; entertainment)</a:t>
            </a:r>
          </a:p>
          <a:p>
            <a:pPr lvl="2">
              <a:lnSpc>
                <a:spcPct val="120000"/>
              </a:lnSpc>
              <a:spcBef>
                <a:spcPts val="300"/>
              </a:spcBef>
            </a:pPr>
            <a:r>
              <a:rPr lang="ru-RU" dirty="0"/>
              <a:t>лабораторных животных / животных для исследований/науки (</a:t>
            </a:r>
            <a:r>
              <a:rPr lang="en-US" dirty="0"/>
              <a:t>laboratory/research animals)</a:t>
            </a:r>
          </a:p>
          <a:p>
            <a:pPr lvl="2">
              <a:lnSpc>
                <a:spcPct val="120000"/>
              </a:lnSpc>
              <a:spcBef>
                <a:spcPts val="300"/>
              </a:spcBef>
            </a:pPr>
            <a:r>
              <a:rPr lang="ru-RU" dirty="0"/>
              <a:t>сельскохозяйственных животных (</a:t>
            </a:r>
            <a:r>
              <a:rPr lang="en-US" dirty="0"/>
              <a:t>agricultural / farm animals)</a:t>
            </a:r>
            <a:endParaRPr lang="ru-RU" dirty="0"/>
          </a:p>
          <a:p>
            <a:pPr lvl="2">
              <a:lnSpc>
                <a:spcPct val="100000"/>
              </a:lnSpc>
              <a:spcBef>
                <a:spcPts val="600"/>
              </a:spcBef>
            </a:pPr>
            <a:endParaRPr lang="en-US" dirty="0"/>
          </a:p>
          <a:p>
            <a:endParaRPr lang="ru-RU" dirty="0"/>
          </a:p>
        </p:txBody>
      </p:sp>
    </p:spTree>
    <p:extLst>
      <p:ext uri="{BB962C8B-B14F-4D97-AF65-F5344CB8AC3E}">
        <p14:creationId xmlns:p14="http://schemas.microsoft.com/office/powerpoint/2010/main" val="212628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2926" y="390596"/>
            <a:ext cx="12192000" cy="989025"/>
          </a:xfrm>
        </p:spPr>
        <p:txBody>
          <a:bodyPr>
            <a:noAutofit/>
          </a:bodyPr>
          <a:lstStyle/>
          <a:p>
            <a:pPr algn="l"/>
            <a:r>
              <a:rPr lang="ru-RU" sz="4900" b="1" cap="small" dirty="0">
                <a:solidFill>
                  <a:schemeClr val="accent2"/>
                </a:solidFill>
              </a:rPr>
              <a:t>Откуда в законодательстве идеи о животных?</a:t>
            </a:r>
          </a:p>
        </p:txBody>
      </p:sp>
      <p:sp>
        <p:nvSpPr>
          <p:cNvPr id="3" name="Объект 2"/>
          <p:cNvSpPr>
            <a:spLocks noGrp="1"/>
          </p:cNvSpPr>
          <p:nvPr>
            <p:ph idx="1"/>
          </p:nvPr>
        </p:nvSpPr>
        <p:spPr>
          <a:xfrm>
            <a:off x="352925" y="1604211"/>
            <a:ext cx="12320337" cy="7876673"/>
          </a:xfrm>
        </p:spPr>
        <p:txBody>
          <a:bodyPr>
            <a:normAutofit fontScale="47500" lnSpcReduction="20000"/>
          </a:bodyPr>
          <a:lstStyle/>
          <a:p>
            <a:pPr>
              <a:lnSpc>
                <a:spcPct val="120000"/>
              </a:lnSpc>
              <a:spcBef>
                <a:spcPts val="600"/>
              </a:spcBef>
            </a:pPr>
            <a:r>
              <a:rPr lang="ru-RU" sz="5100" dirty="0">
                <a:solidFill>
                  <a:schemeClr val="tx2"/>
                </a:solidFill>
              </a:rPr>
              <a:t>Философия и религия</a:t>
            </a:r>
          </a:p>
          <a:p>
            <a:pPr lvl="1">
              <a:lnSpc>
                <a:spcPct val="120000"/>
              </a:lnSpc>
              <a:spcBef>
                <a:spcPts val="600"/>
              </a:spcBef>
            </a:pPr>
            <a:r>
              <a:rPr lang="ru-RU" sz="4200" dirty="0"/>
              <a:t>675 н.э. (Япония) – император </a:t>
            </a:r>
            <a:r>
              <a:rPr lang="ru-RU" sz="4200" dirty="0" err="1"/>
              <a:t>Тенму</a:t>
            </a:r>
            <a:r>
              <a:rPr lang="ru-RU" sz="4200" dirty="0"/>
              <a:t>, запрет употребления мяса в пищу (буддизм)</a:t>
            </a:r>
          </a:p>
          <a:p>
            <a:pPr lvl="1">
              <a:lnSpc>
                <a:spcPct val="120000"/>
              </a:lnSpc>
              <a:spcBef>
                <a:spcPts val="600"/>
              </a:spcBef>
            </a:pPr>
            <a:r>
              <a:rPr lang="ru-RU" sz="4200" dirty="0"/>
              <a:t>1776 -</a:t>
            </a:r>
            <a:r>
              <a:rPr lang="en-US" sz="4200" dirty="0"/>
              <a:t> </a:t>
            </a:r>
            <a:r>
              <a:rPr lang="ru-RU" sz="4200" dirty="0" err="1"/>
              <a:t>прп</a:t>
            </a:r>
            <a:r>
              <a:rPr lang="ru-RU" sz="4200" dirty="0"/>
              <a:t>. Хамфри </a:t>
            </a:r>
            <a:r>
              <a:rPr lang="ru-RU" sz="4200" dirty="0" err="1"/>
              <a:t>Прайметт</a:t>
            </a:r>
            <a:r>
              <a:rPr lang="ru-RU" sz="4200" dirty="0"/>
              <a:t> (</a:t>
            </a:r>
            <a:r>
              <a:rPr lang="en-US" sz="4200" dirty="0"/>
              <a:t>Humphrey </a:t>
            </a:r>
            <a:r>
              <a:rPr lang="en-US" sz="4200" dirty="0" err="1"/>
              <a:t>Primatt</a:t>
            </a:r>
            <a:r>
              <a:rPr lang="ru-RU" sz="4200" dirty="0"/>
              <a:t>)</a:t>
            </a:r>
            <a:r>
              <a:rPr lang="en-US" sz="4200" dirty="0"/>
              <a:t>, </a:t>
            </a:r>
            <a:r>
              <a:rPr lang="ru-RU" sz="4200" dirty="0"/>
              <a:t>Диссертация об обязанности милосердия и грехе жестокости к неразумным животным (</a:t>
            </a:r>
            <a:r>
              <a:rPr lang="en-US" sz="4200" dirty="0"/>
              <a:t>Dissertation on the Duty of Mercy and Sin of Cruelty to Brute Animals</a:t>
            </a:r>
            <a:r>
              <a:rPr lang="ru-RU" sz="4200" dirty="0"/>
              <a:t>):</a:t>
            </a:r>
            <a:endParaRPr lang="en-US" sz="4200" dirty="0"/>
          </a:p>
          <a:p>
            <a:pPr lvl="2">
              <a:lnSpc>
                <a:spcPct val="120000"/>
              </a:lnSpc>
              <a:spcBef>
                <a:spcPts val="600"/>
              </a:spcBef>
            </a:pPr>
            <a:r>
              <a:rPr lang="en-US" sz="3800" i="1" dirty="0"/>
              <a:t>"See that no brute of any kind . . . whether </a:t>
            </a:r>
            <a:r>
              <a:rPr lang="en-US" sz="3800" i="1" dirty="0" err="1"/>
              <a:t>intrusted</a:t>
            </a:r>
            <a:r>
              <a:rPr lang="en-US" sz="3800" i="1" dirty="0"/>
              <a:t> to thy care, or coming in thy way, suffer thy neglect or abuse. Let no views of profit, no compliance with custom, and no fear of ridicule of the world, ever tempt thee to the least act of cruelty or injustice to any creature whatsoever. But let this be your invariable rule, everywhere, and at all times, to do unto others as, in their condition, you would be done unto</a:t>
            </a:r>
            <a:r>
              <a:rPr lang="ru-RU" sz="3800" i="1" dirty="0"/>
              <a:t>»</a:t>
            </a:r>
            <a:endParaRPr lang="ru-RU" sz="3800" dirty="0"/>
          </a:p>
          <a:p>
            <a:pPr>
              <a:lnSpc>
                <a:spcPct val="120000"/>
              </a:lnSpc>
              <a:spcBef>
                <a:spcPts val="600"/>
              </a:spcBef>
            </a:pPr>
            <a:r>
              <a:rPr lang="ru-RU" sz="5100" dirty="0">
                <a:solidFill>
                  <a:schemeClr val="tx2"/>
                </a:solidFill>
              </a:rPr>
              <a:t>Общественные науки:</a:t>
            </a:r>
          </a:p>
          <a:p>
            <a:pPr lvl="1">
              <a:lnSpc>
                <a:spcPct val="120000"/>
              </a:lnSpc>
              <a:spcBef>
                <a:spcPts val="600"/>
              </a:spcBef>
            </a:pPr>
            <a:r>
              <a:rPr lang="en-US" sz="4200" dirty="0"/>
              <a:t>1780</a:t>
            </a:r>
            <a:r>
              <a:rPr lang="ru-RU" sz="4200" dirty="0"/>
              <a:t> – Иеремия Бентам (</a:t>
            </a:r>
            <a:r>
              <a:rPr lang="en-US" sz="4200" dirty="0"/>
              <a:t>UK) </a:t>
            </a:r>
            <a:r>
              <a:rPr lang="ru-RU" sz="4200" dirty="0"/>
              <a:t>«Введение в принципы морали и законодательства» (</a:t>
            </a:r>
            <a:r>
              <a:rPr lang="en-US" sz="4200" dirty="0"/>
              <a:t>Introduction to the Principles of Morals and Legislation</a:t>
            </a:r>
            <a:r>
              <a:rPr lang="ru-RU" sz="4200" dirty="0"/>
              <a:t>):</a:t>
            </a:r>
            <a:endParaRPr lang="ru-RU" sz="4200" i="1" dirty="0"/>
          </a:p>
          <a:p>
            <a:pPr lvl="2">
              <a:lnSpc>
                <a:spcPct val="120000"/>
              </a:lnSpc>
              <a:spcBef>
                <a:spcPts val="600"/>
              </a:spcBef>
            </a:pPr>
            <a:r>
              <a:rPr lang="en-US" sz="3800" i="1" dirty="0"/>
              <a:t>«</a:t>
            </a:r>
            <a:r>
              <a:rPr lang="ru-RU" sz="3800" i="1" dirty="0"/>
              <a:t>…</a:t>
            </a:r>
            <a:r>
              <a:rPr lang="en-US" sz="3800" i="1" dirty="0"/>
              <a:t>on account of their interests having been neglected by the insensibility of the ancient jurists, stand degraded into the class of things</a:t>
            </a:r>
            <a:r>
              <a:rPr lang="ru-RU" sz="3800" i="1" dirty="0"/>
              <a:t>»</a:t>
            </a:r>
          </a:p>
          <a:p>
            <a:pPr lvl="2">
              <a:lnSpc>
                <a:spcPct val="120000"/>
              </a:lnSpc>
              <a:spcBef>
                <a:spcPts val="600"/>
              </a:spcBef>
            </a:pPr>
            <a:r>
              <a:rPr lang="ru-RU" sz="3800" dirty="0"/>
              <a:t>(</a:t>
            </a:r>
            <a:r>
              <a:rPr lang="en-US" sz="3800" dirty="0"/>
              <a:t>in a footnote entitled </a:t>
            </a:r>
            <a:r>
              <a:rPr lang="en-US" sz="3800" i="1" dirty="0"/>
              <a:t>"Interests of the inferior animals improperly neglected in legislation“</a:t>
            </a:r>
            <a:r>
              <a:rPr lang="en-US" sz="3800" dirty="0"/>
              <a:t>): </a:t>
            </a:r>
          </a:p>
          <a:p>
            <a:pPr lvl="3">
              <a:lnSpc>
                <a:spcPct val="120000"/>
              </a:lnSpc>
              <a:spcBef>
                <a:spcPts val="600"/>
              </a:spcBef>
            </a:pPr>
            <a:r>
              <a:rPr lang="en-US" sz="2900" i="1" dirty="0"/>
              <a:t>"The question is not, Can they reason ? nor, Can they talk ? but Can they suffer“</a:t>
            </a:r>
          </a:p>
          <a:p>
            <a:pPr>
              <a:lnSpc>
                <a:spcPct val="120000"/>
              </a:lnSpc>
              <a:spcBef>
                <a:spcPts val="600"/>
              </a:spcBef>
            </a:pPr>
            <a:r>
              <a:rPr lang="ru-RU" sz="5100" dirty="0">
                <a:solidFill>
                  <a:schemeClr val="tx2"/>
                </a:solidFill>
              </a:rPr>
              <a:t>Прогресс общественной мысли:</a:t>
            </a:r>
          </a:p>
          <a:p>
            <a:pPr lvl="1">
              <a:lnSpc>
                <a:spcPct val="120000"/>
              </a:lnSpc>
              <a:spcBef>
                <a:spcPts val="600"/>
              </a:spcBef>
            </a:pPr>
            <a:r>
              <a:rPr lang="en-US" sz="4200" dirty="0"/>
              <a:t>1809 – </a:t>
            </a:r>
            <a:r>
              <a:rPr lang="ru-RU" sz="4200" dirty="0"/>
              <a:t>первые дебаты в парламенте по вопросу о юр. защите животных - лорд </a:t>
            </a:r>
            <a:r>
              <a:rPr lang="ru-RU" sz="4200" dirty="0" err="1"/>
              <a:t>Эрскин</a:t>
            </a:r>
            <a:r>
              <a:rPr lang="ru-RU" sz="4200" dirty="0"/>
              <a:t> (</a:t>
            </a:r>
            <a:r>
              <a:rPr lang="en-US" sz="4200" dirty="0"/>
              <a:t>Lord Erskine</a:t>
            </a:r>
            <a:r>
              <a:rPr lang="ru-RU" sz="4200" dirty="0"/>
              <a:t>):</a:t>
            </a:r>
            <a:endParaRPr lang="en-US" sz="4200" dirty="0"/>
          </a:p>
          <a:p>
            <a:pPr lvl="2">
              <a:lnSpc>
                <a:spcPct val="120000"/>
              </a:lnSpc>
              <a:spcBef>
                <a:spcPts val="600"/>
              </a:spcBef>
            </a:pPr>
            <a:r>
              <a:rPr lang="en-US" sz="3800" i="1" dirty="0"/>
              <a:t>"They (animals) are created, indeed, for our use, but not for our abuse. Their freedom and enjoyment, when they cease to be consistent with our just dominions and enjoyment, can be no part of their natures; but whilst they are consistent I say their rights, subservient as they are, ought to be as sacred as our own . . . the bill I propose to you, if it shall receive the sanction of Parliament, will not only be an honor to the country, but an era in the history of the world"</a:t>
            </a:r>
          </a:p>
          <a:p>
            <a:endParaRPr lang="en-US" dirty="0"/>
          </a:p>
          <a:p>
            <a:endParaRPr lang="en-US" i="1" dirty="0"/>
          </a:p>
          <a:p>
            <a:pPr marL="1300193" lvl="2" indent="0">
              <a:lnSpc>
                <a:spcPct val="120000"/>
              </a:lnSpc>
              <a:spcBef>
                <a:spcPts val="600"/>
              </a:spcBef>
              <a:buNone/>
            </a:pPr>
            <a:endParaRPr lang="ru-RU" dirty="0"/>
          </a:p>
        </p:txBody>
      </p:sp>
    </p:spTree>
    <p:extLst>
      <p:ext uri="{BB962C8B-B14F-4D97-AF65-F5344CB8AC3E}">
        <p14:creationId xmlns:p14="http://schemas.microsoft.com/office/powerpoint/2010/main" val="2716949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763" y="519113"/>
            <a:ext cx="11217275" cy="924676"/>
          </a:xfrm>
        </p:spPr>
        <p:txBody>
          <a:bodyPr>
            <a:normAutofit/>
          </a:bodyPr>
          <a:lstStyle/>
          <a:p>
            <a:r>
              <a:rPr lang="ru-RU" sz="4000" b="1" dirty="0">
                <a:solidFill>
                  <a:schemeClr val="accent2"/>
                </a:solidFill>
              </a:rPr>
              <a:t>Понятие «</a:t>
            </a:r>
            <a:r>
              <a:rPr lang="ru-RU" sz="4000" b="1" cap="small" dirty="0">
                <a:solidFill>
                  <a:schemeClr val="accent2"/>
                </a:solidFill>
              </a:rPr>
              <a:t>животного</a:t>
            </a:r>
            <a:r>
              <a:rPr lang="ru-RU" sz="4000" b="1" dirty="0">
                <a:solidFill>
                  <a:schemeClr val="accent2"/>
                </a:solidFill>
              </a:rPr>
              <a:t>» в </a:t>
            </a:r>
            <a:r>
              <a:rPr lang="ru-RU" sz="4000" b="1" cap="small" dirty="0">
                <a:solidFill>
                  <a:schemeClr val="accent2"/>
                </a:solidFill>
              </a:rPr>
              <a:t>классической</a:t>
            </a:r>
            <a:r>
              <a:rPr lang="ru-RU" sz="4000" b="1" dirty="0">
                <a:solidFill>
                  <a:schemeClr val="accent2"/>
                </a:solidFill>
              </a:rPr>
              <a:t> философии</a:t>
            </a:r>
          </a:p>
        </p:txBody>
      </p:sp>
      <p:sp>
        <p:nvSpPr>
          <p:cNvPr id="3" name="Объект 2"/>
          <p:cNvSpPr>
            <a:spLocks noGrp="1"/>
          </p:cNvSpPr>
          <p:nvPr>
            <p:ph idx="1"/>
          </p:nvPr>
        </p:nvSpPr>
        <p:spPr>
          <a:xfrm>
            <a:off x="481263" y="1620253"/>
            <a:ext cx="12095748" cy="7716251"/>
          </a:xfrm>
          <a:solidFill>
            <a:schemeClr val="bg1"/>
          </a:solidFill>
        </p:spPr>
        <p:txBody>
          <a:bodyPr>
            <a:normAutofit/>
          </a:bodyPr>
          <a:lstStyle/>
          <a:p>
            <a:pPr algn="just">
              <a:lnSpc>
                <a:spcPct val="100000"/>
              </a:lnSpc>
              <a:spcBef>
                <a:spcPts val="600"/>
              </a:spcBef>
              <a:spcAft>
                <a:spcPts val="600"/>
              </a:spcAft>
            </a:pPr>
            <a:r>
              <a:rPr lang="ru-RU" sz="3600" dirty="0">
                <a:solidFill>
                  <a:schemeClr val="tx2"/>
                </a:solidFill>
              </a:rPr>
              <a:t>натуралисты:  человек = животное</a:t>
            </a:r>
          </a:p>
          <a:p>
            <a:pPr lvl="1" algn="just">
              <a:lnSpc>
                <a:spcPct val="100000"/>
              </a:lnSpc>
              <a:spcBef>
                <a:spcPts val="600"/>
              </a:spcBef>
              <a:spcAft>
                <a:spcPts val="600"/>
              </a:spcAft>
            </a:pPr>
            <a:r>
              <a:rPr lang="ru-RU" sz="2800" dirty="0"/>
              <a:t>Дж. Бентам (18-19 вв.): </a:t>
            </a:r>
            <a:r>
              <a:rPr lang="ru-RU" sz="2800" i="1" dirty="0"/>
              <a:t>могут ли они страдать?</a:t>
            </a:r>
          </a:p>
          <a:p>
            <a:pPr algn="just">
              <a:lnSpc>
                <a:spcPct val="100000"/>
              </a:lnSpc>
              <a:spcBef>
                <a:spcPts val="1200"/>
              </a:spcBef>
              <a:spcAft>
                <a:spcPts val="600"/>
              </a:spcAft>
            </a:pPr>
            <a:r>
              <a:rPr lang="ru-RU" sz="3600" dirty="0">
                <a:solidFill>
                  <a:schemeClr val="tx2"/>
                </a:solidFill>
              </a:rPr>
              <a:t>спиритуалисты: </a:t>
            </a:r>
          </a:p>
          <a:p>
            <a:pPr marL="1600200" lvl="6" indent="0" algn="just">
              <a:lnSpc>
                <a:spcPct val="100000"/>
              </a:lnSpc>
              <a:spcBef>
                <a:spcPts val="0"/>
              </a:spcBef>
              <a:spcAft>
                <a:spcPts val="600"/>
              </a:spcAft>
              <a:buNone/>
            </a:pPr>
            <a:r>
              <a:rPr lang="ru-RU" sz="2800" dirty="0"/>
              <a:t>человек ≠ животное</a:t>
            </a:r>
          </a:p>
          <a:p>
            <a:pPr marL="1600200" lvl="6" indent="0" algn="just">
              <a:lnSpc>
                <a:spcPct val="100000"/>
              </a:lnSpc>
              <a:spcBef>
                <a:spcPts val="0"/>
              </a:spcBef>
              <a:spcAft>
                <a:spcPts val="600"/>
              </a:spcAft>
              <a:buNone/>
            </a:pPr>
            <a:r>
              <a:rPr lang="ru-RU" sz="2800" dirty="0"/>
              <a:t>человек </a:t>
            </a:r>
            <a:r>
              <a:rPr lang="en-US" sz="2800" dirty="0"/>
              <a:t>&gt;</a:t>
            </a:r>
            <a:r>
              <a:rPr lang="ru-RU" sz="2800" dirty="0"/>
              <a:t> животное</a:t>
            </a:r>
          </a:p>
          <a:p>
            <a:pPr lvl="1" algn="just">
              <a:lnSpc>
                <a:spcPct val="100000"/>
              </a:lnSpc>
              <a:spcBef>
                <a:spcPts val="600"/>
              </a:spcBef>
              <a:spcAft>
                <a:spcPts val="600"/>
              </a:spcAft>
            </a:pPr>
            <a:r>
              <a:rPr lang="ru-RU" sz="2800" dirty="0"/>
              <a:t>Аристотель (1 в. до н.э.): </a:t>
            </a:r>
            <a:r>
              <a:rPr lang="ru-RU" sz="2800" i="1" dirty="0"/>
              <a:t>высший, разумный уровень души присущ лишь человеку</a:t>
            </a:r>
          </a:p>
          <a:p>
            <a:pPr lvl="2" algn="just">
              <a:lnSpc>
                <a:spcPct val="100000"/>
              </a:lnSpc>
              <a:spcBef>
                <a:spcPts val="0"/>
              </a:spcBef>
              <a:spcAft>
                <a:spcPts val="600"/>
              </a:spcAft>
            </a:pPr>
            <a:r>
              <a:rPr lang="ru-RU" sz="2000" dirty="0"/>
              <a:t>люди рациональнее животных</a:t>
            </a:r>
          </a:p>
          <a:p>
            <a:pPr lvl="2" algn="just">
              <a:lnSpc>
                <a:spcPct val="100000"/>
              </a:lnSpc>
              <a:spcBef>
                <a:spcPts val="0"/>
              </a:spcBef>
              <a:spcAft>
                <a:spcPts val="600"/>
              </a:spcAft>
            </a:pPr>
            <a:r>
              <a:rPr lang="ru-RU" sz="2000" dirty="0"/>
              <a:t>мужчины рациональнее женщин                                    </a:t>
            </a:r>
            <a:r>
              <a:rPr lang="ru-RU" sz="1600" dirty="0"/>
              <a:t> </a:t>
            </a:r>
            <a:r>
              <a:rPr lang="ru-RU" sz="2400" dirty="0"/>
              <a:t>...</a:t>
            </a:r>
            <a:r>
              <a:rPr lang="ru-RU" sz="2400" dirty="0">
                <a:sym typeface="Wingdings" panose="05000000000000000000" pitchFamily="2" charset="2"/>
              </a:rPr>
              <a:t></a:t>
            </a:r>
            <a:r>
              <a:rPr lang="en-US" sz="2400" dirty="0">
                <a:sym typeface="Wingdings" panose="05000000000000000000" pitchFamily="2" charset="2"/>
              </a:rPr>
              <a:t> </a:t>
            </a:r>
            <a:r>
              <a:rPr lang="ru-RU" sz="2400" dirty="0">
                <a:sym typeface="Wingdings" panose="05000000000000000000" pitchFamily="2" charset="2"/>
              </a:rPr>
              <a:t>что отсюда следует?...</a:t>
            </a:r>
            <a:endParaRPr lang="ru-RU" sz="2400" dirty="0"/>
          </a:p>
          <a:p>
            <a:pPr lvl="2" algn="just">
              <a:lnSpc>
                <a:spcPct val="100000"/>
              </a:lnSpc>
              <a:spcBef>
                <a:spcPts val="0"/>
              </a:spcBef>
              <a:spcAft>
                <a:spcPts val="600"/>
              </a:spcAft>
            </a:pPr>
            <a:r>
              <a:rPr lang="ru-RU" sz="2000" dirty="0"/>
              <a:t>греки рациональнее других народов (варваров)</a:t>
            </a:r>
          </a:p>
          <a:p>
            <a:pPr lvl="1" algn="just">
              <a:lnSpc>
                <a:spcPct val="100000"/>
              </a:lnSpc>
              <a:spcBef>
                <a:spcPts val="1200"/>
              </a:spcBef>
              <a:spcAft>
                <a:spcPts val="600"/>
              </a:spcAft>
            </a:pPr>
            <a:r>
              <a:rPr lang="ru-RU" sz="2800" dirty="0"/>
              <a:t>Р. Декарт (16-17 вв.): </a:t>
            </a:r>
            <a:r>
              <a:rPr lang="ru-RU" sz="2800" i="1" dirty="0"/>
              <a:t>тело животного – машина, не имеющая чувств</a:t>
            </a:r>
          </a:p>
          <a:p>
            <a:pPr lvl="1" algn="just">
              <a:lnSpc>
                <a:spcPct val="100000"/>
              </a:lnSpc>
              <a:spcBef>
                <a:spcPts val="600"/>
              </a:spcBef>
              <a:spcAft>
                <a:spcPts val="600"/>
              </a:spcAft>
            </a:pPr>
            <a:r>
              <a:rPr lang="ru-RU" sz="2800" dirty="0"/>
              <a:t>И. Кант (18-19 вв.): </a:t>
            </a:r>
            <a:r>
              <a:rPr lang="ru-RU" sz="2800" i="1" dirty="0"/>
              <a:t>животные могут страдать, но не обладают моралью</a:t>
            </a:r>
          </a:p>
          <a:p>
            <a:pPr lvl="1" algn="just">
              <a:lnSpc>
                <a:spcPct val="100000"/>
              </a:lnSpc>
              <a:spcBef>
                <a:spcPts val="1200"/>
              </a:spcBef>
            </a:pPr>
            <a:endParaRPr lang="ru-RU" sz="2000" dirty="0"/>
          </a:p>
        </p:txBody>
      </p:sp>
    </p:spTree>
    <p:extLst>
      <p:ext uri="{BB962C8B-B14F-4D97-AF65-F5344CB8AC3E}">
        <p14:creationId xmlns:p14="http://schemas.microsoft.com/office/powerpoint/2010/main" val="121675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8485" y="2197769"/>
            <a:ext cx="12127830" cy="7283116"/>
          </a:xfrm>
          <a:solidFill>
            <a:schemeClr val="bg1"/>
          </a:solidFill>
        </p:spPr>
        <p:txBody>
          <a:bodyPr/>
          <a:lstStyle/>
          <a:p>
            <a:pPr algn="just">
              <a:lnSpc>
                <a:spcPct val="100000"/>
              </a:lnSpc>
              <a:spcBef>
                <a:spcPts val="3000"/>
              </a:spcBef>
            </a:pPr>
            <a:r>
              <a:rPr lang="ru-RU" sz="3600" dirty="0">
                <a:solidFill>
                  <a:schemeClr val="tx2"/>
                </a:solidFill>
              </a:rPr>
              <a:t>И. Бентам (</a:t>
            </a:r>
            <a:r>
              <a:rPr lang="en-US" sz="3600" dirty="0">
                <a:solidFill>
                  <a:schemeClr val="tx2"/>
                </a:solidFill>
              </a:rPr>
              <a:t>XVIII-XIX</a:t>
            </a:r>
            <a:r>
              <a:rPr lang="ru-RU" sz="3600" dirty="0">
                <a:solidFill>
                  <a:schemeClr val="tx2"/>
                </a:solidFill>
              </a:rPr>
              <a:t> вв.):</a:t>
            </a:r>
          </a:p>
          <a:p>
            <a:pPr lvl="1" algn="just">
              <a:lnSpc>
                <a:spcPct val="100000"/>
              </a:lnSpc>
              <a:spcBef>
                <a:spcPts val="3000"/>
              </a:spcBef>
            </a:pPr>
            <a:r>
              <a:rPr lang="ru-RU" sz="3200" dirty="0"/>
              <a:t> </a:t>
            </a:r>
            <a:r>
              <a:rPr lang="en-US" sz="3200" dirty="0"/>
              <a:t>“</a:t>
            </a:r>
            <a:r>
              <a:rPr lang="en-US" sz="3200" i="1" dirty="0"/>
              <a:t>The day may come when the rest of the animal creation may acquire those rights which never could have been </a:t>
            </a:r>
            <a:r>
              <a:rPr lang="en-US" sz="3200" i="1" dirty="0" err="1"/>
              <a:t>witholden</a:t>
            </a:r>
            <a:r>
              <a:rPr lang="en-US" sz="3200" i="1" dirty="0"/>
              <a:t> from them but by the hand of tyranny. … The question is not, Can they reason? Nor Can they talk? But, Can they suffer?</a:t>
            </a:r>
            <a:r>
              <a:rPr lang="en-US" sz="3200" dirty="0"/>
              <a:t>”</a:t>
            </a:r>
            <a:endParaRPr lang="ru-RU" sz="3200" dirty="0"/>
          </a:p>
          <a:p>
            <a:pPr algn="just">
              <a:spcBef>
                <a:spcPts val="3000"/>
              </a:spcBef>
            </a:pPr>
            <a:r>
              <a:rPr lang="ru-RU" sz="3800" dirty="0">
                <a:solidFill>
                  <a:schemeClr val="tx2"/>
                </a:solidFill>
              </a:rPr>
              <a:t>Ч. Дарвин (конец </a:t>
            </a:r>
            <a:r>
              <a:rPr lang="en-US" sz="3800" dirty="0">
                <a:solidFill>
                  <a:schemeClr val="tx2"/>
                </a:solidFill>
              </a:rPr>
              <a:t>XIX </a:t>
            </a:r>
            <a:r>
              <a:rPr lang="ru-RU" sz="3800" dirty="0">
                <a:solidFill>
                  <a:schemeClr val="tx2"/>
                </a:solidFill>
              </a:rPr>
              <a:t>в.</a:t>
            </a:r>
            <a:r>
              <a:rPr lang="en-US" sz="3800" dirty="0">
                <a:solidFill>
                  <a:schemeClr val="tx2"/>
                </a:solidFill>
              </a:rPr>
              <a:t>)</a:t>
            </a:r>
            <a:r>
              <a:rPr lang="ru-RU" sz="3800" dirty="0">
                <a:solidFill>
                  <a:schemeClr val="tx2"/>
                </a:solidFill>
              </a:rPr>
              <a:t>:</a:t>
            </a:r>
          </a:p>
          <a:p>
            <a:pPr lvl="1" algn="just">
              <a:spcBef>
                <a:spcPts val="3000"/>
              </a:spcBef>
            </a:pPr>
            <a:r>
              <a:rPr lang="en-US" sz="3200" i="1" dirty="0"/>
              <a:t>"There is no fundamental difference between man and the higher mammals in their mental faculties</a:t>
            </a:r>
            <a:r>
              <a:rPr lang="en-US" sz="3200" dirty="0"/>
              <a:t>"</a:t>
            </a:r>
          </a:p>
          <a:p>
            <a:pPr lvl="1"/>
            <a:endParaRPr lang="ru-RU" dirty="0"/>
          </a:p>
        </p:txBody>
      </p:sp>
      <p:sp>
        <p:nvSpPr>
          <p:cNvPr id="5" name="Заголовок 1"/>
          <p:cNvSpPr txBox="1">
            <a:spLocks/>
          </p:cNvSpPr>
          <p:nvPr/>
        </p:nvSpPr>
        <p:spPr bwMode="auto">
          <a:xfrm>
            <a:off x="893763" y="519113"/>
            <a:ext cx="11217275" cy="924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itchFamily="34" charset="0"/>
              </a:defRPr>
            </a:lvl2pPr>
            <a:lvl3pPr algn="l" rtl="0" eaLnBrk="1" fontAlgn="base" hangingPunct="1">
              <a:lnSpc>
                <a:spcPct val="90000"/>
              </a:lnSpc>
              <a:spcBef>
                <a:spcPct val="0"/>
              </a:spcBef>
              <a:spcAft>
                <a:spcPct val="0"/>
              </a:spcAft>
              <a:defRPr sz="4400">
                <a:solidFill>
                  <a:schemeClr val="tx1"/>
                </a:solidFill>
                <a:latin typeface="Calibri Light" pitchFamily="34" charset="0"/>
              </a:defRPr>
            </a:lvl3pPr>
            <a:lvl4pPr algn="l" rtl="0" eaLnBrk="1" fontAlgn="base" hangingPunct="1">
              <a:lnSpc>
                <a:spcPct val="90000"/>
              </a:lnSpc>
              <a:spcBef>
                <a:spcPct val="0"/>
              </a:spcBef>
              <a:spcAft>
                <a:spcPct val="0"/>
              </a:spcAft>
              <a:defRPr sz="4400">
                <a:solidFill>
                  <a:schemeClr val="tx1"/>
                </a:solidFill>
                <a:latin typeface="Calibri Light" pitchFamily="34" charset="0"/>
              </a:defRPr>
            </a:lvl4pPr>
            <a:lvl5pPr algn="l" rtl="0" eaLnBrk="1" fontAlgn="base" hangingPunct="1">
              <a:lnSpc>
                <a:spcPct val="90000"/>
              </a:lnSpc>
              <a:spcBef>
                <a:spcPct val="0"/>
              </a:spcBef>
              <a:spcAft>
                <a:spcPct val="0"/>
              </a:spcAft>
              <a:defRPr sz="4400">
                <a:solidFill>
                  <a:schemeClr val="tx1"/>
                </a:solidFill>
                <a:latin typeface="Calibri Light"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itchFamily="34" charset="0"/>
              </a:defRPr>
            </a:lvl9pPr>
          </a:lstStyle>
          <a:p>
            <a:r>
              <a:rPr lang="ru-RU" sz="4100" b="1" cap="small" dirty="0">
                <a:solidFill>
                  <a:schemeClr val="accent2"/>
                </a:solidFill>
              </a:rPr>
              <a:t>«Животное» как понятие, его отличие от человека</a:t>
            </a:r>
          </a:p>
        </p:txBody>
      </p:sp>
    </p:spTree>
    <p:extLst>
      <p:ext uri="{BB962C8B-B14F-4D97-AF65-F5344CB8AC3E}">
        <p14:creationId xmlns:p14="http://schemas.microsoft.com/office/powerpoint/2010/main" val="4219470980"/>
      </p:ext>
    </p:extLst>
  </p:cSld>
  <p:clrMapOvr>
    <a:masterClrMapping/>
  </p:clrMapOvr>
</p:sld>
</file>

<file path=ppt/theme/theme1.xml><?xml version="1.0" encoding="utf-8"?>
<a:theme xmlns:a="http://schemas.openxmlformats.org/drawingml/2006/main" name="Тема Office">
  <a:themeElements>
    <a:clrScheme name="Другая 18">
      <a:dk1>
        <a:sysClr val="windowText" lastClr="000000"/>
      </a:dk1>
      <a:lt1>
        <a:sysClr val="window" lastClr="FFFFFF"/>
      </a:lt1>
      <a:dk2>
        <a:srgbClr val="1F7D7B"/>
      </a:dk2>
      <a:lt2>
        <a:srgbClr val="EEECE1"/>
      </a:lt2>
      <a:accent1>
        <a:srgbClr val="279D9A"/>
      </a:accent1>
      <a:accent2>
        <a:srgbClr val="CA8E22"/>
      </a:accent2>
      <a:accent3>
        <a:srgbClr val="34CCA8"/>
      </a:accent3>
      <a:accent4>
        <a:srgbClr val="7F7F7F"/>
      </a:accent4>
      <a:accent5>
        <a:srgbClr val="4BACC6"/>
      </a:accent5>
      <a:accent6>
        <a:srgbClr val="E5B661"/>
      </a:accent6>
      <a:hlink>
        <a:srgbClr val="C00000"/>
      </a:hlink>
      <a:folHlink>
        <a:srgbClr val="C0504D"/>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1751</Words>
  <Application>Microsoft Office PowerPoint</Application>
  <PresentationFormat>Произвольный</PresentationFormat>
  <Paragraphs>118</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Arial Rounded MT Bold</vt:lpstr>
      <vt:lpstr>Calibri</vt:lpstr>
      <vt:lpstr>Тема Office</vt:lpstr>
      <vt:lpstr>ANIMAL LAW история, практика, перспективы</vt:lpstr>
      <vt:lpstr>Понятие «animal law»: почему «не по-русски»?</vt:lpstr>
      <vt:lpstr>Введение в animal law: терминология</vt:lpstr>
      <vt:lpstr>Введение в animal law: предмет изучения</vt:lpstr>
      <vt:lpstr>Введение в animal law: предмет изучения</vt:lpstr>
      <vt:lpstr>Категории «сфер взаимодействия» человека и животных с точки зрения права</vt:lpstr>
      <vt:lpstr>Откуда в законодательстве идеи о животных?</vt:lpstr>
      <vt:lpstr>Понятие «животного» в классической философии</vt:lpstr>
      <vt:lpstr>Презентация PowerPoint</vt:lpstr>
      <vt:lpstr>Понятие «животного» в современной философии</vt:lpstr>
      <vt:lpstr>Российское законодательство об обращении с животными</vt:lpstr>
      <vt:lpstr>Животные в наднациональном праве ЕС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LAW история, практика, перспективы</dc:title>
  <dc:creator>Пухова Екатерина Александровна</dc:creator>
  <cp:lastModifiedBy>Estee Estee</cp:lastModifiedBy>
  <cp:revision>6</cp:revision>
  <dcterms:created xsi:type="dcterms:W3CDTF">2020-08-12T10:19:26Z</dcterms:created>
  <dcterms:modified xsi:type="dcterms:W3CDTF">2021-11-16T09:00:17Z</dcterms:modified>
</cp:coreProperties>
</file>